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71" r:id="rId5"/>
    <p:sldId id="272" r:id="rId6"/>
    <p:sldId id="258" r:id="rId7"/>
    <p:sldId id="268" r:id="rId8"/>
    <p:sldId id="259" r:id="rId9"/>
    <p:sldId id="269" r:id="rId10"/>
    <p:sldId id="260" r:id="rId11"/>
    <p:sldId id="273" r:id="rId12"/>
    <p:sldId id="274" r:id="rId13"/>
    <p:sldId id="261" r:id="rId14"/>
    <p:sldId id="262" r:id="rId15"/>
    <p:sldId id="263" r:id="rId16"/>
    <p:sldId id="275" r:id="rId17"/>
    <p:sldId id="276" r:id="rId18"/>
    <p:sldId id="264" r:id="rId19"/>
    <p:sldId id="277" r:id="rId20"/>
    <p:sldId id="265" r:id="rId21"/>
    <p:sldId id="26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8218" autoAdjust="0"/>
  </p:normalViewPr>
  <p:slideViewPr>
    <p:cSldViewPr>
      <p:cViewPr varScale="1">
        <p:scale>
          <a:sx n="34" d="100"/>
          <a:sy n="34" d="100"/>
        </p:scale>
        <p:origin x="-97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50C84-4800-4964-8028-6A44FAF47B3A}" type="datetimeFigureOut">
              <a:rPr lang="en-US" smtClean="0"/>
              <a:pPr/>
              <a:t>6/2/2019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B68C6-2768-4D7D-B097-A03815572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71668" y="-500090"/>
            <a:ext cx="11558302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71602" y="500042"/>
            <a:ext cx="10930014" cy="535785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haroni" pitchFamily="2" charset="-79"/>
                <a:ea typeface="Adobe Ming Std L" pitchFamily="18" charset="-128"/>
                <a:cs typeface="Aharoni" pitchFamily="2" charset="-79"/>
              </a:rPr>
              <a:t/>
            </a:r>
            <a:br>
              <a:rPr lang="en-US" sz="8000" dirty="0" smtClean="0">
                <a:latin typeface="Aharoni" pitchFamily="2" charset="-79"/>
                <a:ea typeface="Adobe Ming Std L" pitchFamily="18" charset="-128"/>
                <a:cs typeface="Aharoni" pitchFamily="2" charset="-79"/>
              </a:rPr>
            </a:br>
            <a:r>
              <a:rPr lang="en-US" sz="8000" dirty="0" smtClean="0">
                <a:latin typeface="Aharoni" pitchFamily="2" charset="-79"/>
                <a:ea typeface="Adobe Ming Std L" pitchFamily="18" charset="-128"/>
                <a:cs typeface="Aharoni" pitchFamily="2" charset="-79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Santificarci</a:t>
            </a:r>
            <a:r>
              <a:rPr lang="en-US" sz="72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7200" dirty="0" err="1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Chiesa</a:t>
            </a:r>
            <a:r>
              <a:rPr lang="en-US" sz="8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  <a:t> </a:t>
            </a:r>
            <a:br>
              <a:rPr lang="en-US" sz="8000" dirty="0" smtClean="0">
                <a:solidFill>
                  <a:schemeClr val="bg1"/>
                </a:solidFill>
                <a:latin typeface="Aharoni" pitchFamily="2" charset="-79"/>
                <a:cs typeface="Aharoni" pitchFamily="2" charset="-79"/>
              </a:rPr>
            </a:br>
            <a:endParaRPr lang="en-US" sz="8000" dirty="0">
              <a:solidFill>
                <a:schemeClr val="bg1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629424" cy="1643074"/>
          </a:xfrm>
        </p:spPr>
        <p:txBody>
          <a:bodyPr>
            <a:normAutofit/>
          </a:bodyPr>
          <a:lstStyle/>
          <a:p>
            <a:r>
              <a:rPr lang="de-CH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Chiara Lubich</a:t>
            </a:r>
          </a:p>
          <a:p>
            <a:r>
              <a:rPr lang="de-CH" sz="2400" b="1" dirty="0" smtClean="0">
                <a:solidFill>
                  <a:schemeClr val="bg1"/>
                </a:solidFill>
                <a:latin typeface="Adobe Ming Std L" pitchFamily="18" charset="-128"/>
                <a:ea typeface="Adobe Ming Std L" pitchFamily="18" charset="-128"/>
              </a:rPr>
              <a:t>                       25 septembre 1970</a:t>
            </a:r>
          </a:p>
          <a:p>
            <a:endParaRPr lang="en-US" b="1" dirty="0">
              <a:solidFill>
                <a:schemeClr val="bg1"/>
              </a:solidFill>
              <a:latin typeface="Adobe Ming Std L" pitchFamily="18" charset="-128"/>
              <a:ea typeface="Adobe Ming Std L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357166"/>
            <a:ext cx="9144000" cy="5768997"/>
          </a:xfrm>
        </p:spPr>
        <p:txBody>
          <a:bodyPr>
            <a:noAutofit/>
          </a:bodyPr>
          <a:lstStyle/>
          <a:p>
            <a:r>
              <a:rPr lang="fr-FR" sz="5400" b="1" dirty="0" smtClean="0">
                <a:solidFill>
                  <a:srgbClr val="FFC000"/>
                </a:solidFill>
              </a:rPr>
              <a:t> </a:t>
            </a:r>
            <a:r>
              <a:rPr lang="fr-FR" sz="5400" b="1" dirty="0" smtClean="0"/>
              <a:t> </a:t>
            </a:r>
            <a:r>
              <a:rPr lang="it-IT" sz="5400" b="1" dirty="0" smtClean="0">
                <a:solidFill>
                  <a:srgbClr val="FFC000"/>
                </a:solidFill>
              </a:rPr>
              <a:t>il dolore della non piena 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FFC000"/>
                </a:solidFill>
              </a:rPr>
              <a:t>    comunione tra le Chiese,</a:t>
            </a:r>
            <a:r>
              <a:rPr lang="it-IT" sz="5400" dirty="0" smtClean="0"/>
              <a:t> </a:t>
            </a:r>
          </a:p>
          <a:p>
            <a:r>
              <a:rPr lang="it-IT" sz="5400" b="1" dirty="0" smtClean="0">
                <a:solidFill>
                  <a:srgbClr val="92D050"/>
                </a:solidFill>
              </a:rPr>
              <a:t> quello lancinante 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92D050"/>
                </a:solidFill>
              </a:rPr>
              <a:t>   di dolorose situazioni</a:t>
            </a:r>
          </a:p>
          <a:p>
            <a:r>
              <a:rPr lang="it-IT" sz="5400" dirty="0" smtClean="0"/>
              <a:t> </a:t>
            </a:r>
            <a:r>
              <a:rPr lang="it-IT" sz="5400" b="1" dirty="0" smtClean="0">
                <a:solidFill>
                  <a:srgbClr val="002060"/>
                </a:solidFill>
              </a:rPr>
              <a:t>di contestazioni </a:t>
            </a:r>
          </a:p>
          <a:p>
            <a:pPr>
              <a:buNone/>
            </a:pPr>
            <a:r>
              <a:rPr lang="it-IT" sz="5400" b="1" dirty="0" smtClean="0">
                <a:solidFill>
                  <a:srgbClr val="002060"/>
                </a:solidFill>
              </a:rPr>
              <a:t>   negative...</a:t>
            </a:r>
            <a:endParaRPr lang="en-US" sz="54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1" y="4383098"/>
            <a:ext cx="1500198" cy="21867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quello della minaccia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di scalzare tesori secolari...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285992"/>
            <a:ext cx="2528631" cy="36858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285776"/>
            <a:ext cx="8229600" cy="5604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329642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Quello angoscioso dei tanti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che rinnegano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o non accettano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il messaggio che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Dio annuncia al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mondo per la sua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salvezza.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F:\Luk (Data)\Desktop\Documents\ARCHIVIO globale\Archivio PPT e filmati  (non delle canzoni)\PPT di foto e foto\archivio Luk Foto\simboli\Angelo_del_dolore_by_Noirel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643050"/>
            <a:ext cx="310458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8715404" cy="68580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In tutte queste ambasce,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soprattutto in quelle spirituali,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la Chiesa che soffre appare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come il Crocifisso dei nostri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tempi che grida: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«Dio mio, Dio mio,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 perché mi hai </a:t>
            </a:r>
          </a:p>
          <a:p>
            <a:pPr>
              <a:buNone/>
            </a:pPr>
            <a:r>
              <a:rPr lang="it-IT" sz="8000" b="1" dirty="0" smtClean="0">
                <a:solidFill>
                  <a:schemeClr val="bg1"/>
                </a:solidFill>
              </a:rPr>
              <a:t> abbandonato?». </a:t>
            </a:r>
            <a:endParaRPr lang="en-US" sz="8000" b="1" dirty="0">
              <a:solidFill>
                <a:schemeClr val="bg1"/>
              </a:solidFill>
            </a:endParaRPr>
          </a:p>
        </p:txBody>
      </p:sp>
      <p:pic>
        <p:nvPicPr>
          <p:cNvPr id="4098" name="Picture 2" descr="F:\Luk (Data)\Desktop\Documents\ARCHIVIO globale\Archivio PPT e filmati  (non delle canzoni)\PPT di foto e foto\archivio Luk Foto\religioso\croix\_painting_champaigne_la_crucifixion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96950" y="3714752"/>
            <a:ext cx="3342537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42974" y="-1357346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-500090"/>
            <a:ext cx="8215306" cy="7358090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fr-FR" dirty="0" smtClean="0"/>
              <a:t>   </a:t>
            </a:r>
            <a:r>
              <a:rPr lang="fr-FR" sz="4400" b="1" dirty="0" smtClean="0"/>
              <a:t> </a:t>
            </a:r>
          </a:p>
          <a:p>
            <a:pPr>
              <a:buNone/>
            </a:pPr>
            <a:r>
              <a:rPr lang="fr-FR" sz="4400" b="1" dirty="0" smtClean="0"/>
              <a:t>  </a:t>
            </a:r>
          </a:p>
          <a:p>
            <a:pPr>
              <a:buNone/>
            </a:pPr>
            <a:r>
              <a:rPr lang="fr-FR" sz="4400" b="1" dirty="0" smtClean="0"/>
              <a:t>  </a:t>
            </a:r>
            <a:r>
              <a:rPr lang="fr-FR" sz="7000" b="1" dirty="0" smtClean="0"/>
              <a:t> </a:t>
            </a:r>
          </a:p>
          <a:p>
            <a:pPr>
              <a:buNone/>
            </a:pPr>
            <a:r>
              <a:rPr lang="fr-FR" sz="7000" b="1" dirty="0" smtClean="0"/>
              <a:t>   </a:t>
            </a:r>
            <a:r>
              <a:rPr lang="fr-FR" sz="7000" b="1" dirty="0" smtClean="0">
                <a:solidFill>
                  <a:schemeClr val="bg1"/>
                </a:solidFill>
              </a:rPr>
              <a:t> </a:t>
            </a:r>
            <a:r>
              <a:rPr lang="fr-FR" sz="17600" b="1" dirty="0" smtClean="0">
                <a:solidFill>
                  <a:schemeClr val="bg1"/>
                </a:solidFill>
              </a:rPr>
              <a:t> </a:t>
            </a:r>
            <a:r>
              <a:rPr lang="it-IT" sz="17600" b="1" dirty="0" smtClean="0">
                <a:solidFill>
                  <a:schemeClr val="bg1"/>
                </a:solidFill>
              </a:rPr>
              <a:t>Tempo fa sono stata alla Verna. </a:t>
            </a:r>
          </a:p>
          <a:p>
            <a:pPr>
              <a:buNone/>
            </a:pPr>
            <a:r>
              <a:rPr lang="it-IT" sz="17600" b="1" dirty="0" smtClean="0">
                <a:solidFill>
                  <a:schemeClr val="bg1"/>
                </a:solidFill>
              </a:rPr>
              <a:t>   Vi ho meditato l’eccezionale </a:t>
            </a:r>
          </a:p>
          <a:p>
            <a:pPr>
              <a:buNone/>
            </a:pPr>
            <a:r>
              <a:rPr lang="it-IT" sz="17600" b="1" dirty="0" smtClean="0">
                <a:solidFill>
                  <a:schemeClr val="bg1"/>
                </a:solidFill>
              </a:rPr>
              <a:t>   dono delle stigmate che Dio ha </a:t>
            </a:r>
          </a:p>
          <a:p>
            <a:pPr>
              <a:buNone/>
            </a:pPr>
            <a:r>
              <a:rPr lang="it-IT" sz="17600" b="1" dirty="0" smtClean="0">
                <a:solidFill>
                  <a:schemeClr val="bg1"/>
                </a:solidFill>
              </a:rPr>
              <a:t>   fatto a Francesco, a suggello </a:t>
            </a:r>
          </a:p>
          <a:p>
            <a:pPr>
              <a:buNone/>
            </a:pPr>
            <a:r>
              <a:rPr lang="it-IT" sz="17600" b="1" dirty="0" smtClean="0">
                <a:solidFill>
                  <a:schemeClr val="bg1"/>
                </a:solidFill>
              </a:rPr>
              <a:t>   della sua imitazione di Cristo, </a:t>
            </a:r>
          </a:p>
          <a:p>
            <a:pPr>
              <a:buNone/>
            </a:pPr>
            <a:r>
              <a:rPr lang="it-IT" sz="17600" b="1" dirty="0" smtClean="0">
                <a:solidFill>
                  <a:schemeClr val="bg1"/>
                </a:solidFill>
              </a:rPr>
              <a:t>   del suo essere cristiano.</a:t>
            </a:r>
            <a:r>
              <a:rPr lang="it-IT" sz="17600" dirty="0" smtClean="0"/>
              <a:t> </a:t>
            </a:r>
            <a:br>
              <a:rPr lang="it-IT" sz="17600" dirty="0" smtClean="0"/>
            </a:br>
            <a:endParaRPr lang="en-US" sz="17600" b="1" dirty="0" smtClean="0"/>
          </a:p>
          <a:p>
            <a:pPr>
              <a:buNone/>
            </a:pPr>
            <a:r>
              <a:rPr lang="fr-FR" sz="9600" b="1" dirty="0" smtClean="0">
                <a:solidFill>
                  <a:schemeClr val="bg1"/>
                </a:solidFill>
              </a:rPr>
              <a:t>   </a:t>
            </a:r>
            <a:r>
              <a:rPr lang="fr-FR" sz="9600" b="1" dirty="0" smtClean="0"/>
              <a:t> </a:t>
            </a:r>
          </a:p>
          <a:p>
            <a:pPr>
              <a:buNone/>
            </a:pPr>
            <a:r>
              <a:rPr lang="fr-FR" sz="9600" b="1" dirty="0" smtClean="0"/>
              <a:t>   </a:t>
            </a:r>
            <a:endParaRPr lang="en-US" sz="9600" b="1" dirty="0" smtClean="0"/>
          </a:p>
          <a:p>
            <a:endParaRPr lang="en-US" sz="9600" b="1" dirty="0" smtClean="0"/>
          </a:p>
          <a:p>
            <a:pPr>
              <a:buNone/>
            </a:pPr>
            <a:r>
              <a:rPr lang="fr-FR" sz="9600" b="1" dirty="0" smtClean="0"/>
              <a:t> </a:t>
            </a:r>
            <a:endParaRPr lang="en-US" sz="9600" b="1" dirty="0"/>
          </a:p>
        </p:txBody>
      </p:sp>
      <p:pic>
        <p:nvPicPr>
          <p:cNvPr id="5122" name="Picture 2" descr="F:\Luk (Data)\Desktop\francesc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43240" y="4286256"/>
            <a:ext cx="3120209" cy="2214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572660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dirty="0" smtClean="0"/>
              <a:t>    </a:t>
            </a:r>
            <a:r>
              <a:rPr lang="it-IT" sz="5400" b="1" dirty="0" smtClean="0">
                <a:solidFill>
                  <a:schemeClr val="bg1"/>
                </a:solidFill>
              </a:rPr>
              <a:t>Ho pensato che tutti i veri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cristiani dovrebbero essere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degli stigmatizzati,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non già nel senso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straordinario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ed esterno,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ma spirituale. </a:t>
            </a:r>
            <a:br>
              <a:rPr lang="it-IT" sz="5400" b="1" dirty="0" smtClean="0">
                <a:solidFill>
                  <a:schemeClr val="bg1"/>
                </a:solidFill>
              </a:rPr>
            </a:b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146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143248"/>
            <a:ext cx="3357586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03233"/>
            <a:ext cx="8686800" cy="6126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E mi è parso di capire che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le stigmate del cristiano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dei nostri giorni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sono appunto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le misteriose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ma reali piaghe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della Chiesa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di oggi. </a:t>
            </a:r>
            <a:br>
              <a:rPr lang="it-IT" sz="5400" b="1" dirty="0" smtClean="0">
                <a:solidFill>
                  <a:schemeClr val="bg1"/>
                </a:solidFill>
              </a:rPr>
            </a:b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857496"/>
            <a:ext cx="3681410" cy="36814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0"/>
            <a:ext cx="8686800" cy="61261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Se la carità di Cristo non è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così dilatata da provare in noi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il dolore di queste piaghe,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non siamo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come Dio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oggi ci vuole. </a:t>
            </a:r>
            <a:br>
              <a:rPr lang="it-IT" sz="5400" b="1" dirty="0" smtClean="0">
                <a:solidFill>
                  <a:schemeClr val="bg1"/>
                </a:solidFill>
              </a:rPr>
            </a:br>
            <a:endParaRPr lang="en-US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Picture 2" descr="F:\Luk (Data)\Desktop\Documents\ARCHIVIO globale\Archivio PPT e filmati  (non delle canzoni)\PPT di foto e foto\archivio Luk Foto\religioso\croix\_DioPiangeConNo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286124"/>
            <a:ext cx="3257544" cy="3257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357214"/>
            <a:ext cx="8229600" cy="63185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0"/>
            <a:ext cx="8786842" cy="6858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fr-FR" sz="6600" b="1" dirty="0" smtClean="0">
                <a:solidFill>
                  <a:schemeClr val="bg1"/>
                </a:solidFill>
              </a:rPr>
              <a:t> </a:t>
            </a:r>
            <a:r>
              <a:rPr lang="it-IT" sz="6600" b="1" dirty="0" smtClean="0">
                <a:solidFill>
                  <a:schemeClr val="bg1"/>
                </a:solidFill>
              </a:rPr>
              <a:t>In questo tempo non è </a:t>
            </a:r>
          </a:p>
          <a:p>
            <a:pPr>
              <a:buNone/>
            </a:pPr>
            <a:r>
              <a:rPr lang="it-IT" sz="6600" b="1" dirty="0" smtClean="0">
                <a:solidFill>
                  <a:schemeClr val="bg1"/>
                </a:solidFill>
              </a:rPr>
              <a:t> sufficiente una santità </a:t>
            </a:r>
          </a:p>
          <a:p>
            <a:pPr>
              <a:buNone/>
            </a:pPr>
            <a:r>
              <a:rPr lang="it-IT" sz="6600" b="1" dirty="0" smtClean="0">
                <a:solidFill>
                  <a:schemeClr val="bg1"/>
                </a:solidFill>
              </a:rPr>
              <a:t> solo individuale, </a:t>
            </a:r>
          </a:p>
          <a:p>
            <a:pPr>
              <a:buNone/>
            </a:pPr>
            <a:r>
              <a:rPr lang="it-IT" sz="6600" b="1" dirty="0" smtClean="0">
                <a:solidFill>
                  <a:schemeClr val="bg1"/>
                </a:solidFill>
              </a:rPr>
              <a:t> e nemmeno una </a:t>
            </a:r>
          </a:p>
          <a:p>
            <a:pPr>
              <a:buNone/>
            </a:pPr>
            <a:r>
              <a:rPr lang="it-IT" sz="6600" b="1" dirty="0" smtClean="0">
                <a:solidFill>
                  <a:schemeClr val="bg1"/>
                </a:solidFill>
              </a:rPr>
              <a:t> comunitaria, </a:t>
            </a:r>
          </a:p>
          <a:p>
            <a:pPr>
              <a:buNone/>
            </a:pPr>
            <a:r>
              <a:rPr lang="it-IT" sz="6600" b="1" dirty="0" smtClean="0">
                <a:solidFill>
                  <a:schemeClr val="bg1"/>
                </a:solidFill>
              </a:rPr>
              <a:t> ma chiusa. </a:t>
            </a:r>
            <a:endParaRPr lang="en-US" sz="6600" b="1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F:\Luk (Data)\Desktop\Documents\ARCHIVIO globale\Archivio PPT e filmati  (non delle canzoni)\PPT di foto e foto\archivio Luk Foto\reciprocité\Francesco e Bartolome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414061" y="3500438"/>
            <a:ext cx="2315407" cy="29740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85908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-428652"/>
            <a:ext cx="8686800" cy="6858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</a:t>
            </a: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Occorre </a:t>
            </a:r>
            <a:r>
              <a:rPr lang="it-IT" sz="5400" b="1" dirty="0" smtClean="0">
                <a:solidFill>
                  <a:schemeClr val="bg1"/>
                </a:solidFill>
              </a:rPr>
              <a:t>sentire in noi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i sentimenti di dolore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e anche di gioia </a:t>
            </a: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che </a:t>
            </a:r>
            <a:r>
              <a:rPr lang="it-IT" sz="5400" b="1" dirty="0" smtClean="0">
                <a:solidFill>
                  <a:schemeClr val="bg1"/>
                </a:solidFill>
              </a:rPr>
              <a:t>Cristo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nella sua Sposa </a:t>
            </a: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oggi </a:t>
            </a:r>
            <a:r>
              <a:rPr lang="it-IT" sz="5400" b="1" dirty="0" smtClean="0">
                <a:solidFill>
                  <a:schemeClr val="bg1"/>
                </a:solidFill>
              </a:rPr>
              <a:t>sente. </a:t>
            </a:r>
            <a:br>
              <a:rPr lang="it-IT" sz="5400" b="1" dirty="0" smtClean="0">
                <a:solidFill>
                  <a:schemeClr val="bg1"/>
                </a:solidFill>
              </a:rPr>
            </a:br>
            <a:endParaRPr lang="en-US" sz="5400" b="1" dirty="0" smtClean="0">
              <a:solidFill>
                <a:schemeClr val="bg1"/>
              </a:solidFill>
            </a:endParaRPr>
          </a:p>
          <a:p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30" name="Picture 6" descr="F:\Luk (Data)\Desktop\bnvolat_bon_pour_moral-854x57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643314"/>
            <a:ext cx="3210950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157256"/>
            <a:ext cx="14911438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8794" y="-571528"/>
            <a:ext cx="6500858" cy="21431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8580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Come è facile costatare, si sta facendo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strada in mezzo ai cristiani  il desiderio profondo, l’urgenza – vorrei  dire –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di servire la Chiesa, ma non tanto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e non solo in modo esterno e materiale,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quanto piuttosto in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maniera diversa, più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consona alla loro fede, </a:t>
            </a:r>
          </a:p>
          <a:p>
            <a:pPr>
              <a:buNone/>
            </a:pPr>
            <a:r>
              <a:rPr lang="it-IT" sz="4400" b="1" dirty="0" smtClean="0">
                <a:solidFill>
                  <a:schemeClr val="bg1"/>
                </a:solidFill>
                <a:latin typeface="Calibri" pitchFamily="34" charset="0"/>
                <a:cs typeface="Aharoni" pitchFamily="2" charset="-79"/>
              </a:rPr>
              <a:t>   più essenziale. </a:t>
            </a:r>
            <a:endParaRPr lang="en-US" b="1" dirty="0">
              <a:solidFill>
                <a:schemeClr val="bg1"/>
              </a:solidFill>
              <a:latin typeface="Calibri" pitchFamily="34" charset="0"/>
              <a:cs typeface="Aharoni" pitchFamily="2" charset="-79"/>
            </a:endParaRPr>
          </a:p>
        </p:txBody>
      </p:sp>
      <p:pic>
        <p:nvPicPr>
          <p:cNvPr id="8" name="Picture 7" descr="F:\Luk (Data)\Desktop\eventi recents\20190526 Journee comm MTL\prep 26 mai\Santificarci chiesa\1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571876"/>
            <a:ext cx="321467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F:\Luk (Data)\Desktop\Documents\ARCHIVIO globale\Archivio PPT e filmati  (non delle canzoni)\PPT di foto e foto\archivio Luk Foto\simboli\unity-blog-pic-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98793" y="-428652"/>
            <a:ext cx="9642793" cy="82868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8643966" cy="6126163"/>
          </a:xfrm>
        </p:spPr>
        <p:txBody>
          <a:bodyPr>
            <a:normAutofit/>
          </a:bodyPr>
          <a:lstStyle/>
          <a:p>
            <a:pPr>
              <a:buNone/>
            </a:pPr>
            <a:endParaRPr lang="fr-FR" sz="5800" b="1" dirty="0" smtClean="0"/>
          </a:p>
          <a:p>
            <a:pPr>
              <a:buNone/>
            </a:pPr>
            <a:r>
              <a:rPr lang="fr-FR" sz="5800" b="1" dirty="0" smtClean="0"/>
              <a:t>         </a:t>
            </a:r>
          </a:p>
          <a:p>
            <a:pPr>
              <a:buNone/>
            </a:pPr>
            <a:r>
              <a:rPr lang="fr-FR" sz="5800" b="1" dirty="0" smtClean="0"/>
              <a:t>                 </a:t>
            </a:r>
            <a:r>
              <a:rPr lang="en-US" sz="6000" b="1" dirty="0" err="1" smtClean="0"/>
              <a:t>Occorre</a:t>
            </a:r>
            <a:r>
              <a:rPr lang="en-US" sz="6000" b="1" dirty="0" smtClean="0"/>
              <a:t> </a:t>
            </a:r>
          </a:p>
          <a:p>
            <a:pPr>
              <a:buNone/>
            </a:pPr>
            <a:r>
              <a:rPr lang="en-US" sz="6000" b="1" dirty="0" smtClean="0"/>
              <a:t>              </a:t>
            </a:r>
            <a:r>
              <a:rPr lang="en-US" sz="6000" b="1" dirty="0" err="1" smtClean="0"/>
              <a:t>santificarci</a:t>
            </a:r>
            <a:r>
              <a:rPr lang="en-US" sz="6000" b="1" dirty="0" smtClean="0"/>
              <a:t> </a:t>
            </a:r>
          </a:p>
          <a:p>
            <a:pPr>
              <a:buNone/>
            </a:pPr>
            <a:r>
              <a:rPr lang="en-US" sz="6000" b="1" dirty="0" smtClean="0"/>
              <a:t>                 </a:t>
            </a:r>
            <a:r>
              <a:rPr lang="en-US" sz="6000" b="1" dirty="0" err="1" smtClean="0"/>
              <a:t>Chiesa</a:t>
            </a:r>
            <a:r>
              <a:rPr lang="en-US" sz="6000" b="1" dirty="0" smtClean="0"/>
              <a:t>…</a:t>
            </a:r>
            <a:br>
              <a:rPr lang="en-US" sz="6000" b="1" dirty="0" smtClean="0"/>
            </a:b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F:\Luk (Data)\Desktop\Santificarci chiesa\bigstock-Abstract-blue-background-wal-60020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785842"/>
            <a:ext cx="9144000" cy="735809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-285776"/>
            <a:ext cx="8286808" cy="1571636"/>
          </a:xfrm>
        </p:spPr>
        <p:txBody>
          <a:bodyPr>
            <a:normAutofit/>
          </a:bodyPr>
          <a:lstStyle/>
          <a:p>
            <a:r>
              <a:rPr lang="de-CH" sz="5400" b="1" dirty="0" smtClean="0">
                <a:solidFill>
                  <a:schemeClr val="bg1"/>
                </a:solidFill>
              </a:rPr>
              <a:t>Vivere una santità </a:t>
            </a:r>
            <a:r>
              <a:rPr lang="de-CH" sz="5400" b="1" dirty="0" smtClean="0">
                <a:solidFill>
                  <a:schemeClr val="bg1"/>
                </a:solidFill>
              </a:rPr>
              <a:t>collettiva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1500174"/>
            <a:ext cx="2787016" cy="1900238"/>
          </a:xfrm>
          <a:prstGeom prst="rect">
            <a:avLst/>
          </a:prstGeom>
          <a:noFill/>
        </p:spPr>
      </p:pic>
      <p:pic>
        <p:nvPicPr>
          <p:cNvPr id="6" name="Picture 7" descr="F:\Luk (Data)\Desktop\Documents\ARCHIVIO globale\Archivio PPT e filmati  (non delle canzoni)\PPT di foto e foto\archivio Luk Foto\simboli\solidai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214422"/>
            <a:ext cx="2714644" cy="2098874"/>
          </a:xfrm>
          <a:prstGeom prst="rect">
            <a:avLst/>
          </a:prstGeom>
          <a:noFill/>
        </p:spPr>
      </p:pic>
      <p:pic>
        <p:nvPicPr>
          <p:cNvPr id="7" name="Content Placeholder 6" descr="F:\Luk (Data)\Desktop\Documents\ARCHIVIO globale\Archivio PPT e filmati  (non delle canzoni)\PPT di foto e foto\archivio Luk Foto\simboli\Piedi Bambini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4286256"/>
            <a:ext cx="3016196" cy="2071678"/>
          </a:xfrm>
          <a:prstGeom prst="rect">
            <a:avLst/>
          </a:prstGeom>
          <a:noFill/>
        </p:spPr>
      </p:pic>
      <p:pic>
        <p:nvPicPr>
          <p:cNvPr id="9" name="Picture 8" descr="F:\Luk (Data)\Desktop\eventi recents\20190526 Journee comm MTL\prep 26 mai\Santificarci chiesa\1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57950" y="4071942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F:\Luk (Data)\Desktop\eventi recents\20190526 Journee comm MTL\prep 26 mai\Santificarci chiesa\15 janvier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000240"/>
            <a:ext cx="3686719" cy="3640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500098" y="0"/>
            <a:ext cx="11215766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fr-FR" sz="5400" dirty="0" smtClean="0"/>
              <a:t>    </a:t>
            </a:r>
            <a:r>
              <a:rPr lang="it-IT" sz="5400" b="1" dirty="0" smtClean="0">
                <a:solidFill>
                  <a:schemeClr val="bg1"/>
                </a:solidFill>
              </a:rPr>
              <a:t>Si avverte che, specie fra i laici,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il modo di farsi santi, così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come è stato concepito finora,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è poco sentito,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anzi a volte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è considerato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 superato.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2051" name="Picture 3" descr="F:\Luk (Data)\Desktop\Santificarci chiesa\5184718886_6b98f7dbc5_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571876"/>
            <a:ext cx="405433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Documents\ARCHIVIO globale\Archivio PPT e filmati  (non delle canzoni)\PPT di foto e foto\archivio Luk Foto\000fonds\fond-ble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24200" y="-1185863"/>
            <a:ext cx="15392400" cy="92297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85720" y="0"/>
            <a:ext cx="8858280" cy="61261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dirty="0" smtClean="0"/>
              <a:t> </a:t>
            </a:r>
            <a:r>
              <a:rPr lang="it-IT" sz="5400" b="1" dirty="0" smtClean="0">
                <a:solidFill>
                  <a:schemeClr val="bg1"/>
                </a:solidFill>
              </a:rPr>
              <a:t>Lo stile di santità del cristiano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d’oggi va oltre quello di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una perfezione cercata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individualmente,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e si esprime spesso così: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vogliamo farci santi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insieme. 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5" name="Picture 7" descr="F:\Luk (Data)\Desktop\Documents\ARCHIVIO globale\Archivio PPT e filmati  (non delle canzoni)\PPT di foto e foto\archivio Luk Foto\simboli\solida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860732"/>
            <a:ext cx="2357454" cy="18278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14710" y="-500090"/>
            <a:ext cx="12887114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500090"/>
            <a:ext cx="8229600" cy="77472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it-IT" sz="5400" b="1" dirty="0" smtClean="0">
              <a:solidFill>
                <a:schemeClr val="bg1"/>
              </a:solidFill>
            </a:endParaRP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Desideriamo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una santità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collettiva. </a:t>
            </a:r>
            <a:br>
              <a:rPr lang="it-IT" sz="5400" b="1" dirty="0" smtClean="0">
                <a:solidFill>
                  <a:schemeClr val="bg1"/>
                </a:solidFill>
              </a:rPr>
            </a:br>
            <a:endParaRPr lang="en-US" sz="5400" b="1" dirty="0" smtClean="0">
              <a:solidFill>
                <a:schemeClr val="bg1"/>
              </a:solidFill>
            </a:endParaRPr>
          </a:p>
          <a:p>
            <a:endParaRPr lang="en-US" dirty="0"/>
          </a:p>
        </p:txBody>
      </p:sp>
      <p:pic>
        <p:nvPicPr>
          <p:cNvPr id="5" name="Content Placeholder 4" descr="F:\Luk (Data)\Desktop\Documents\ARCHIVIO globale\Archivio PPT e filmati  (non delle canzoni)\PPT di foto e foto\archivio Luk Foto\PARTAGE\team_work_hands_grippin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486386"/>
            <a:ext cx="4038600" cy="27535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993133" y="-428652"/>
            <a:ext cx="12887113" cy="75724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7158" y="571480"/>
            <a:ext cx="8429684" cy="55546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Così si vanno formando qua e là gruppi di cristiani impegnati, che, uniti, tendono a Dio. </a:t>
            </a:r>
            <a:r>
              <a:rPr lang="it-IT" sz="4800" dirty="0" smtClean="0"/>
              <a:t/>
            </a:r>
            <a:br>
              <a:rPr lang="it-IT" sz="4800" dirty="0" smtClean="0"/>
            </a:br>
            <a:endParaRPr lang="en-US" b="1" dirty="0"/>
          </a:p>
        </p:txBody>
      </p:sp>
      <p:pic>
        <p:nvPicPr>
          <p:cNvPr id="2051" name="Picture 3" descr="F:\Luk (Data)\Desktop\Documents\ARCHIVIO globale\Archivio PPT e filmati  (non delle canzoni)\PPT di foto e foto\archivio Luk Foto\reciprocité\0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071810"/>
            <a:ext cx="3286148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4544" y="0"/>
            <a:ext cx="11994421" cy="70478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fr-FR" sz="4800" b="1" dirty="0" smtClean="0"/>
              <a:t>  </a:t>
            </a:r>
          </a:p>
          <a:p>
            <a:pPr>
              <a:buNone/>
            </a:pPr>
            <a:r>
              <a:rPr lang="fr-FR" sz="4800" b="1" dirty="0" smtClean="0">
                <a:solidFill>
                  <a:schemeClr val="bg1"/>
                </a:solidFill>
              </a:rPr>
              <a:t>  </a:t>
            </a:r>
            <a:r>
              <a:rPr lang="it-IT" sz="4800" b="1" dirty="0" smtClean="0">
                <a:solidFill>
                  <a:schemeClr val="bg1"/>
                </a:solidFill>
              </a:rPr>
              <a:t>Ebbene, ci sembra che sia Dio 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a volere ciò...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purché il tutto abbia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un timbro ampio,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un respiro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ecclesiale,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l’amorosa unità </a:t>
            </a:r>
          </a:p>
          <a:p>
            <a:pPr>
              <a:buNone/>
            </a:pPr>
            <a:r>
              <a:rPr lang="it-IT" sz="4800" b="1" dirty="0" smtClean="0">
                <a:solidFill>
                  <a:schemeClr val="bg1"/>
                </a:solidFill>
              </a:rPr>
              <a:t>  con la gerarchia. </a:t>
            </a:r>
            <a:br>
              <a:rPr lang="it-IT" sz="4800" b="1" dirty="0" smtClean="0">
                <a:solidFill>
                  <a:schemeClr val="bg1"/>
                </a:solidFill>
              </a:rPr>
            </a:br>
            <a:endParaRPr lang="en-US" sz="48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F:\Luk (Data)\Desktop\Santificarci chiesa\Papa loppina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357430"/>
            <a:ext cx="385765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79441" y="-714404"/>
            <a:ext cx="12887073" cy="75724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V="1">
            <a:off x="457200" y="-928718"/>
            <a:ext cx="8229600" cy="571504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8596" y="0"/>
            <a:ext cx="8715404" cy="650083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Il volto della Chiesa,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qui trasparente di luce,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lì offuscato da ombre,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deve riflettersi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in ogni cristiano,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in ogni gruppo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di cristiani.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3075" name="Picture 3" descr="F:\Luk (Data)\Desktop\Documents\ARCHIVIO globale\Archivio PPT e filmati  (non delle canzoni)\PPT di foto e foto\archivio Luk Foto\simboli\Ali uccell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86446" y="3214686"/>
            <a:ext cx="3009743" cy="2928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Luk (Data)\Desktop\Santificarci chiesa\Blu_sky_b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71557" y="-357214"/>
            <a:ext cx="13130267" cy="77153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0"/>
            <a:ext cx="9144000" cy="61261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fr-FR" dirty="0" smtClean="0"/>
              <a:t>  </a:t>
            </a:r>
          </a:p>
          <a:p>
            <a:pPr>
              <a:buNone/>
            </a:pPr>
            <a:r>
              <a:rPr lang="fr-FR" dirty="0" smtClean="0"/>
              <a:t>     </a:t>
            </a:r>
            <a:r>
              <a:rPr lang="it-IT" sz="5400" b="1" dirty="0" smtClean="0">
                <a:solidFill>
                  <a:schemeClr val="bg1"/>
                </a:solidFill>
              </a:rPr>
              <a:t>Il che significa che dobbiamo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sentire nostre ...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non solo tutte le gioie della Chiesa,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le sue speranze, le sue sempre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nuove fioriture,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le sue conquiste,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ma soprattutto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sentire nostri </a:t>
            </a:r>
          </a:p>
          <a:p>
            <a:pPr>
              <a:buNone/>
            </a:pPr>
            <a:r>
              <a:rPr lang="it-IT" sz="5400" b="1" dirty="0" smtClean="0">
                <a:solidFill>
                  <a:schemeClr val="bg1"/>
                </a:solidFill>
              </a:rPr>
              <a:t>   tutti i suoi dolori.</a:t>
            </a:r>
            <a:endParaRPr lang="en-US" sz="5400" b="1" dirty="0">
              <a:solidFill>
                <a:schemeClr val="bg1"/>
              </a:solidFill>
            </a:endParaRPr>
          </a:p>
        </p:txBody>
      </p:sp>
      <p:pic>
        <p:nvPicPr>
          <p:cNvPr id="7" name="Picture 2" descr="F:\Luk (Data)\Desktop\Documents\ARCHIVIO globale\Archivio PPT e filmati  (non delle canzoni)\PPT di foto e foto\archivio Luk Foto\simboli\Angelo_del_dolore_by_Noire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109271"/>
            <a:ext cx="2000264" cy="2915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413</TotalTime>
  <Words>561</Words>
  <Application>Microsoft Office PowerPoint</Application>
  <PresentationFormat>On-screen Show (4:3)</PresentationFormat>
  <Paragraphs>134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  Santificarci Chiesa 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Vivere una santità collettiva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Soyons Église</dc:title>
  <dc:creator>Lucas Magnus</dc:creator>
  <cp:lastModifiedBy>Lucas Magnus</cp:lastModifiedBy>
  <cp:revision>54</cp:revision>
  <dcterms:created xsi:type="dcterms:W3CDTF">2019-05-15T00:35:08Z</dcterms:created>
  <dcterms:modified xsi:type="dcterms:W3CDTF">2019-06-02T18:23:06Z</dcterms:modified>
</cp:coreProperties>
</file>