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28.png" ContentType="image/png"/>
  <Override PartName="/ppt/media/image1.jpeg" ContentType="image/jpeg"/>
  <Override PartName="/ppt/media/image2.jpeg" ContentType="image/jpeg"/>
  <Override PartName="/ppt/media/image3.jpeg" ContentType="image/jpeg"/>
  <Override PartName="/ppt/media/image45.jpeg" ContentType="image/jpeg"/>
  <Override PartName="/ppt/media/image4.png" ContentType="image/png"/>
  <Override PartName="/ppt/media/image6.jpeg" ContentType="image/jpeg"/>
  <Override PartName="/ppt/media/image5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39.png" ContentType="image/pn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4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2.png" ContentType="image/png"/>
  <Override PartName="/ppt/media/image31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41.jpeg" ContentType="image/jpeg"/>
  <Override PartName="/ppt/media/image42.jpeg" ContentType="image/jpeg"/>
  <Override PartName="/ppt/media/image43.png" ContentType="image/png"/>
  <Override PartName="/ppt/media/image4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DA9243A-9EC8-4C48-A9EC-EB98B49A224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C1C1FA5-F054-443A-A2FC-BBBF6F5CCA8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174B81C-B14E-4CE2-931F-3310DE5A018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FC135A8-8966-49B1-B664-9804CD5BFA5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C4E690-533B-4D1F-AEE1-B02BCAA431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86BE882-461E-45BE-9FCC-FFD161BB5F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6485AAC-4665-42F4-9E4B-D5F96E5EA00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5DD37BB-AA30-4F34-88CE-A39045D4F6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8F028B-58F1-4820-9704-6B2A0847055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D40B78-BBA4-42AE-B613-8F13AFF110F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4633D99-B171-4B20-92D8-52DAD08C1F7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CA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26FC68D-DE71-4792-8C32-AC49E660B8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C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fr-CA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fr-CA" sz="1400" spc="-1" strike="noStrike">
                <a:latin typeface="Times New Roman"/>
              </a:rPr>
              <a:t>&lt;footer&gt;</a:t>
            </a:r>
            <a:endParaRPr b="0" lang="fr-CA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A61DADD-508C-4E7C-8884-97EFD808D1B4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fr-CA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fr-CA" sz="1400" spc="-1" strike="noStrike">
                <a:latin typeface="Times New Roman"/>
              </a:defRPr>
            </a:lvl1pPr>
          </a:lstStyle>
          <a:p>
            <a:r>
              <a:rPr b="0" lang="fr-CA" sz="1400" spc="-1" strike="noStrike">
                <a:latin typeface="Times New Roman"/>
              </a:rPr>
              <a:t>&lt;date/time&gt;</a:t>
            </a:r>
            <a:endParaRPr b="0" lang="fr-CA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CA" sz="4400" spc="-1" strike="noStrike">
                <a:latin typeface="Arial"/>
              </a:rPr>
              <a:t>Click to edit the title text format</a:t>
            </a:r>
            <a:endParaRPr b="0" lang="fr-CA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CA" sz="3200" spc="-1" strike="noStrike">
                <a:latin typeface="Arial"/>
              </a:rPr>
              <a:t>Click to edit the outline text format</a:t>
            </a:r>
            <a:endParaRPr b="0" lang="fr-C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CA" sz="2800" spc="-1" strike="noStrike">
                <a:latin typeface="Arial"/>
              </a:rPr>
              <a:t>Second Outline Level</a:t>
            </a:r>
            <a:endParaRPr b="0" lang="fr-C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CA" sz="2400" spc="-1" strike="noStrike">
                <a:latin typeface="Arial"/>
              </a:rPr>
              <a:t>Third Outline Level</a:t>
            </a:r>
            <a:endParaRPr b="0" lang="fr-C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CA" sz="2000" spc="-1" strike="noStrike">
                <a:latin typeface="Arial"/>
              </a:rPr>
              <a:t>Fourth Outline Level</a:t>
            </a:r>
            <a:endParaRPr b="0" lang="fr-C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CA" sz="2000" spc="-1" strike="noStrike">
                <a:latin typeface="Arial"/>
              </a:rPr>
              <a:t>Fifth Outline Level</a:t>
            </a:r>
            <a:endParaRPr b="0" lang="fr-C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CA" sz="2000" spc="-1" strike="noStrike">
                <a:latin typeface="Arial"/>
              </a:rPr>
              <a:t>Sixth Outline Level</a:t>
            </a:r>
            <a:endParaRPr b="0" lang="fr-C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CA" sz="2000" spc="-1" strike="noStrike">
                <a:latin typeface="Arial"/>
              </a:rPr>
              <a:t>Seventh Outline Level</a:t>
            </a:r>
            <a:endParaRPr b="0" lang="fr-C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43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44" name="ZoneTexte 5"/>
          <p:cNvSpPr/>
          <p:nvPr/>
        </p:nvSpPr>
        <p:spPr>
          <a:xfrm>
            <a:off x="899640" y="692640"/>
            <a:ext cx="7487280" cy="21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Aft>
                <a:spcPts val="601"/>
              </a:spcAft>
              <a:buNone/>
            </a:pPr>
            <a:r>
              <a:rPr b="1" lang="fr-CA" sz="2400" spc="-1" strike="noStrike">
                <a:solidFill>
                  <a:srgbClr val="000000"/>
                </a:solidFill>
                <a:latin typeface="Arial"/>
                <a:ea typeface="DejaVu Sans"/>
              </a:rPr>
              <a:t>POPE FRANCIS</a:t>
            </a:r>
            <a:endParaRPr b="0" lang="fr-C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buNone/>
            </a:pPr>
            <a:r>
              <a:rPr b="1" lang="fr-CA" sz="2400" spc="-1" strike="noStrike">
                <a:solidFill>
                  <a:srgbClr val="000000"/>
                </a:solidFill>
                <a:latin typeface="Arial"/>
                <a:ea typeface="DejaVu Sans"/>
              </a:rPr>
              <a:t>DECEMBER 7, 2023 </a:t>
            </a:r>
            <a:endParaRPr b="0" lang="fr-C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buNone/>
            </a:pPr>
            <a:r>
              <a:rPr b="1" lang="fr-CA" sz="2400" spc="-1" strike="noStrike">
                <a:solidFill>
                  <a:srgbClr val="000000"/>
                </a:solidFill>
                <a:latin typeface="Arial"/>
                <a:ea typeface="DejaVu Sans"/>
              </a:rPr>
              <a:t>AT THE GENERAL COUNCIL </a:t>
            </a:r>
            <a:endParaRPr b="0" lang="fr-C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buNone/>
            </a:pPr>
            <a:r>
              <a:rPr b="1" lang="fr-CA" sz="2400" spc="-1" strike="noStrike">
                <a:solidFill>
                  <a:srgbClr val="000000"/>
                </a:solidFill>
                <a:latin typeface="Arial"/>
                <a:ea typeface="DejaVu Sans"/>
              </a:rPr>
              <a:t>OF THE FOCOLARE MOVEMENT</a:t>
            </a:r>
            <a:endParaRPr b="0" lang="fr-CA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CA" sz="1800" spc="-1" strike="noStrike">
              <a:latin typeface="Arial"/>
            </a:endParaRPr>
          </a:p>
        </p:txBody>
      </p:sp>
      <p:sp>
        <p:nvSpPr>
          <p:cNvPr id="45" name="Rectangle 1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Rectangle 3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Rectangle 4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Rectangle 5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" name="Picture 6" descr="C:\Users\maria\Documents\FOCOLARE TOUT METTRE ICI\1 - 80e Mouvement Focolari\pope_margaret.jpeg"/>
          <p:cNvPicPr/>
          <p:nvPr/>
        </p:nvPicPr>
        <p:blipFill>
          <a:blip r:embed="rId2"/>
          <a:stretch/>
        </p:blipFill>
        <p:spPr>
          <a:xfrm>
            <a:off x="1763640" y="2637000"/>
            <a:ext cx="5391720" cy="302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97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98" name="ZoneTexte 6"/>
          <p:cNvSpPr/>
          <p:nvPr/>
        </p:nvSpPr>
        <p:spPr>
          <a:xfrm>
            <a:off x="1261440" y="1845000"/>
            <a:ext cx="2700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the world 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of economy, …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99" name="image6.jpg" descr=""/>
          <p:cNvPicPr/>
          <p:nvPr/>
        </p:nvPicPr>
        <p:blipFill>
          <a:blip r:embed="rId2"/>
          <a:stretch/>
        </p:blipFill>
        <p:spPr>
          <a:xfrm>
            <a:off x="4572000" y="1484640"/>
            <a:ext cx="3310920" cy="453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02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03" name="ZoneTexte 6"/>
          <p:cNvSpPr/>
          <p:nvPr/>
        </p:nvSpPr>
        <p:spPr>
          <a:xfrm>
            <a:off x="1187640" y="908640"/>
            <a:ext cx="43189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the world of art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and culture, …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04" name="image8.jpg" descr=""/>
          <p:cNvPicPr/>
          <p:nvPr/>
        </p:nvPicPr>
        <p:blipFill>
          <a:blip r:embed="rId2"/>
          <a:stretch/>
        </p:blipFill>
        <p:spPr>
          <a:xfrm>
            <a:off x="5436000" y="1845000"/>
            <a:ext cx="2936880" cy="2086920"/>
          </a:xfrm>
          <a:prstGeom prst="rect">
            <a:avLst/>
          </a:prstGeom>
          <a:ln w="0">
            <a:noFill/>
          </a:ln>
        </p:spPr>
      </p:pic>
      <p:pic>
        <p:nvPicPr>
          <p:cNvPr id="105" name="image7.jpg" descr=""/>
          <p:cNvPicPr/>
          <p:nvPr/>
        </p:nvPicPr>
        <p:blipFill>
          <a:blip r:embed="rId3"/>
          <a:stretch/>
        </p:blipFill>
        <p:spPr>
          <a:xfrm>
            <a:off x="4212000" y="4149000"/>
            <a:ext cx="3478320" cy="2513160"/>
          </a:xfrm>
          <a:prstGeom prst="rect">
            <a:avLst/>
          </a:prstGeom>
          <a:ln w="0">
            <a:noFill/>
          </a:ln>
        </p:spPr>
      </p:pic>
      <p:pic>
        <p:nvPicPr>
          <p:cNvPr id="106" name="image6.jpg" descr=""/>
          <p:cNvPicPr/>
          <p:nvPr/>
        </p:nvPicPr>
        <p:blipFill>
          <a:blip r:embed="rId4"/>
          <a:stretch/>
        </p:blipFill>
        <p:spPr>
          <a:xfrm>
            <a:off x="1187640" y="2205000"/>
            <a:ext cx="2563920" cy="363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09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10" name="ZoneTexte 6"/>
          <p:cNvSpPr/>
          <p:nvPr/>
        </p:nvSpPr>
        <p:spPr>
          <a:xfrm>
            <a:off x="-1162440" y="764640"/>
            <a:ext cx="90601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</a:t>
            </a: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the world of the media and information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11" name="image13.png" descr=""/>
          <p:cNvPicPr/>
          <p:nvPr/>
        </p:nvPicPr>
        <p:blipFill>
          <a:blip r:embed="rId2"/>
          <a:stretch/>
        </p:blipFill>
        <p:spPr>
          <a:xfrm>
            <a:off x="755640" y="1917000"/>
            <a:ext cx="5831280" cy="1922040"/>
          </a:xfrm>
          <a:prstGeom prst="rect">
            <a:avLst/>
          </a:prstGeom>
          <a:ln w="0">
            <a:noFill/>
          </a:ln>
        </p:spPr>
      </p:pic>
      <p:pic>
        <p:nvPicPr>
          <p:cNvPr id="112" name="image24.jpg" descr=""/>
          <p:cNvPicPr/>
          <p:nvPr/>
        </p:nvPicPr>
        <p:blipFill>
          <a:blip r:embed="rId3"/>
          <a:stretch/>
        </p:blipFill>
        <p:spPr>
          <a:xfrm>
            <a:off x="2988000" y="3933000"/>
            <a:ext cx="1942920" cy="2656800"/>
          </a:xfrm>
          <a:prstGeom prst="rect">
            <a:avLst/>
          </a:prstGeom>
          <a:ln w="0">
            <a:noFill/>
          </a:ln>
        </p:spPr>
      </p:pic>
      <p:pic>
        <p:nvPicPr>
          <p:cNvPr id="113" name="image12.jpg" descr=""/>
          <p:cNvPicPr/>
          <p:nvPr/>
        </p:nvPicPr>
        <p:blipFill>
          <a:blip r:embed="rId4"/>
          <a:stretch/>
        </p:blipFill>
        <p:spPr>
          <a:xfrm>
            <a:off x="6084000" y="3285000"/>
            <a:ext cx="2144880" cy="300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16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17" name="ZoneTexte 6"/>
          <p:cNvSpPr/>
          <p:nvPr/>
        </p:nvSpPr>
        <p:spPr>
          <a:xfrm>
            <a:off x="1315440" y="980640"/>
            <a:ext cx="46432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ecumenical dialogue, …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18" name="image16.png" descr=""/>
          <p:cNvPicPr/>
          <p:nvPr/>
        </p:nvPicPr>
        <p:blipFill>
          <a:blip r:embed="rId2"/>
          <a:stretch/>
        </p:blipFill>
        <p:spPr>
          <a:xfrm>
            <a:off x="2123640" y="2493000"/>
            <a:ext cx="5223600" cy="311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21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22" name="ZoneTexte 6"/>
          <p:cNvSpPr/>
          <p:nvPr/>
        </p:nvSpPr>
        <p:spPr>
          <a:xfrm>
            <a:off x="1799640" y="1124640"/>
            <a:ext cx="509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interreligious dialogue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23" name="image17.jpg" descr=""/>
          <p:cNvPicPr/>
          <p:nvPr/>
        </p:nvPicPr>
        <p:blipFill>
          <a:blip r:embed="rId2"/>
          <a:stretch/>
        </p:blipFill>
        <p:spPr>
          <a:xfrm>
            <a:off x="1835640" y="1917000"/>
            <a:ext cx="5397840" cy="404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26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27" name="ZoneTexte 6"/>
          <p:cNvSpPr/>
          <p:nvPr/>
        </p:nvSpPr>
        <p:spPr>
          <a:xfrm>
            <a:off x="789840" y="908640"/>
            <a:ext cx="484308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« Rebirths » of conversions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and vocations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28" name="image1.jpg" descr=""/>
          <p:cNvPicPr/>
          <p:nvPr/>
        </p:nvPicPr>
        <p:blipFill>
          <a:blip r:embed="rId2"/>
          <a:stretch/>
        </p:blipFill>
        <p:spPr>
          <a:xfrm>
            <a:off x="3996000" y="1556640"/>
            <a:ext cx="3841200" cy="429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31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32" name="ZoneTexte 6"/>
          <p:cNvSpPr/>
          <p:nvPr/>
        </p:nvSpPr>
        <p:spPr>
          <a:xfrm>
            <a:off x="611640" y="692640"/>
            <a:ext cx="5255280" cy="277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2021,  3 points :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1. Dynamic fidelity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2. Crises = opportunities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3. Embodying spirituality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CA" sz="1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fr-CA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CA" sz="1800" spc="-1" strike="noStrike">
              <a:latin typeface="Arial"/>
            </a:endParaRPr>
          </a:p>
        </p:txBody>
      </p:sp>
      <p:sp>
        <p:nvSpPr>
          <p:cNvPr id="133" name="Rectangle 5"/>
          <p:cNvSpPr/>
          <p:nvPr/>
        </p:nvSpPr>
        <p:spPr>
          <a:xfrm>
            <a:off x="3276000" y="3645000"/>
            <a:ext cx="5327280" cy="350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Today,  3 points: 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1. Ecclesial maturity,  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2. Fidelity to the charism, 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3. Commitment to peace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36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37" name="ZoneTexte 6"/>
          <p:cNvSpPr/>
          <p:nvPr/>
        </p:nvSpPr>
        <p:spPr>
          <a:xfrm>
            <a:off x="683640" y="908640"/>
            <a:ext cx="7415280" cy="26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1. Ecclesial maturity</a:t>
            </a:r>
            <a:endParaRPr b="0" lang="fr-CA" sz="2800" spc="-1" strike="noStrike">
              <a:latin typeface="Arial"/>
            </a:endParaRPr>
          </a:p>
          <a:p>
            <a:pPr marL="447840" indent="-447840">
              <a:lnSpc>
                <a:spcPct val="100000"/>
              </a:lnSpc>
              <a:buNone/>
              <a:tabLst>
                <a:tab algn="l" pos="0"/>
              </a:tabLst>
            </a:pPr>
            <a:endParaRPr b="0" lang="fr-CA" sz="2800" spc="-1" strike="noStrike">
              <a:latin typeface="Arial"/>
            </a:endParaRPr>
          </a:p>
          <a:p>
            <a:pPr marL="714240" indent="-181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A synodal and missionary Church</a:t>
            </a:r>
            <a:endParaRPr b="0" lang="fr-CA" sz="2800" spc="-1" strike="noStrike">
              <a:latin typeface="Arial"/>
            </a:endParaRPr>
          </a:p>
          <a:p>
            <a:pPr marL="714240" indent="-181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Listening</a:t>
            </a:r>
            <a:endParaRPr b="0" lang="fr-CA" sz="2800" spc="-1" strike="noStrike">
              <a:latin typeface="Arial"/>
            </a:endParaRPr>
          </a:p>
          <a:p>
            <a:pPr marL="714240" indent="-181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Family warmth</a:t>
            </a:r>
            <a:endParaRPr b="0" lang="fr-CA" sz="2800" spc="-1" strike="noStrike">
              <a:latin typeface="Arial"/>
            </a:endParaRPr>
          </a:p>
          <a:p>
            <a:pPr marL="714240" indent="-181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Watch out for the weakest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38" name="image14.png" descr=""/>
          <p:cNvPicPr/>
          <p:nvPr/>
        </p:nvPicPr>
        <p:blipFill>
          <a:blip r:embed="rId2"/>
          <a:stretch/>
        </p:blipFill>
        <p:spPr>
          <a:xfrm>
            <a:off x="3564000" y="4005000"/>
            <a:ext cx="4766400" cy="224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41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42" name="ZoneTexte 6"/>
          <p:cNvSpPr/>
          <p:nvPr/>
        </p:nvSpPr>
        <p:spPr>
          <a:xfrm>
            <a:off x="683640" y="620640"/>
            <a:ext cx="777528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2. Faithfulness to the charism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CA" sz="2800" spc="-1" strike="noStrike">
              <a:latin typeface="Arial"/>
            </a:endParaRPr>
          </a:p>
          <a:p>
            <a:pPr marL="542880" indent="-5428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CA" sz="2200" spc="-1" strike="noStrike">
                <a:solidFill>
                  <a:srgbClr val="000000"/>
                </a:solidFill>
                <a:latin typeface="Arial"/>
                <a:ea typeface="DejaVu Sans"/>
              </a:rPr>
              <a:t>Chiara Lubich understood that Jesus said her:</a:t>
            </a:r>
            <a:endParaRPr b="0" lang="fr-CA" sz="2200" spc="-1" strike="noStrike">
              <a:latin typeface="Arial"/>
            </a:endParaRPr>
          </a:p>
          <a:p>
            <a:pPr marL="542880" indent="-5428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"Leave to those who follow you only the Gospel. If you do this, the ideal of unity will remain" ...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43" name="image9.jpg" descr=""/>
          <p:cNvPicPr/>
          <p:nvPr/>
        </p:nvPicPr>
        <p:blipFill>
          <a:blip r:embed="rId2"/>
          <a:stretch/>
        </p:blipFill>
        <p:spPr>
          <a:xfrm>
            <a:off x="4716000" y="2997000"/>
            <a:ext cx="3310920" cy="342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46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47" name="ZoneTexte 6"/>
          <p:cNvSpPr/>
          <p:nvPr/>
        </p:nvSpPr>
        <p:spPr>
          <a:xfrm>
            <a:off x="322560" y="1052640"/>
            <a:ext cx="794304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3. Commitment to peace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CA" sz="2800" spc="-1" strike="noStrike">
              <a:latin typeface="Arial"/>
            </a:endParaRPr>
          </a:p>
          <a:p>
            <a:pPr marL="361800" indent="-361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Only from love is the fruit of peace born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48" name="image10.png" descr=""/>
          <p:cNvPicPr/>
          <p:nvPr/>
        </p:nvPicPr>
        <p:blipFill>
          <a:blip r:embed="rId2"/>
          <a:stretch/>
        </p:blipFill>
        <p:spPr>
          <a:xfrm>
            <a:off x="4356000" y="3069000"/>
            <a:ext cx="2916000" cy="291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53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54" name="image15.png" descr=""/>
          <p:cNvPicPr/>
          <p:nvPr/>
        </p:nvPicPr>
        <p:blipFill>
          <a:blip r:embed="rId2"/>
          <a:stretch/>
        </p:blipFill>
        <p:spPr>
          <a:xfrm>
            <a:off x="1619640" y="1628640"/>
            <a:ext cx="5972760" cy="3351240"/>
          </a:xfrm>
          <a:prstGeom prst="rect">
            <a:avLst/>
          </a:prstGeom>
          <a:ln w="0">
            <a:noFill/>
          </a:ln>
        </p:spPr>
      </p:pic>
      <p:sp>
        <p:nvSpPr>
          <p:cNvPr id="55" name="ZoneTexte 8"/>
          <p:cNvSpPr/>
          <p:nvPr/>
        </p:nvSpPr>
        <p:spPr>
          <a:xfrm>
            <a:off x="827640" y="5445360"/>
            <a:ext cx="77752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  « yes » of Mary became the « yes » of Chiara</a:t>
            </a:r>
            <a:endParaRPr b="0" lang="fr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151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52" name="ZoneTexte 6"/>
          <p:cNvSpPr/>
          <p:nvPr/>
        </p:nvSpPr>
        <p:spPr>
          <a:xfrm>
            <a:off x="395640" y="548640"/>
            <a:ext cx="827964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r>
              <a:rPr b="1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To conclude</a:t>
            </a:r>
            <a:r>
              <a:rPr b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Beware of inconsistency between what we say we are and what we truly are.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</a:t>
            </a: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May Mary continue to accompany her Work 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 </a:t>
            </a: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"</a:t>
            </a:r>
            <a:r>
              <a:rPr b="1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Work of Mary</a:t>
            </a: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".</a:t>
            </a:r>
            <a:endParaRPr b="0" lang="fr-C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i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153" name="image4.jpg" descr=""/>
          <p:cNvPicPr/>
          <p:nvPr/>
        </p:nvPicPr>
        <p:blipFill>
          <a:blip r:embed="rId2"/>
          <a:stretch/>
        </p:blipFill>
        <p:spPr>
          <a:xfrm>
            <a:off x="2339640" y="2997000"/>
            <a:ext cx="4606560" cy="3091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58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59" name="image5.jpg" descr=""/>
          <p:cNvPicPr/>
          <p:nvPr/>
        </p:nvPicPr>
        <p:blipFill>
          <a:blip r:embed="rId2"/>
          <a:stretch/>
        </p:blipFill>
        <p:spPr>
          <a:xfrm>
            <a:off x="467640" y="692640"/>
            <a:ext cx="2881440" cy="1798920"/>
          </a:xfrm>
          <a:prstGeom prst="rect">
            <a:avLst/>
          </a:prstGeom>
          <a:ln w="0">
            <a:noFill/>
          </a:ln>
        </p:spPr>
      </p:pic>
      <p:sp>
        <p:nvSpPr>
          <p:cNvPr id="60" name="Rectangle 1"/>
          <p:cNvSpPr/>
          <p:nvPr/>
        </p:nvSpPr>
        <p:spPr>
          <a:xfrm>
            <a:off x="467640" y="4187880"/>
            <a:ext cx="3526920" cy="517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Tahoma"/>
              </a:rPr>
              <a:t>Amid the young, 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61" name="image11.jpg" descr=""/>
          <p:cNvPicPr/>
          <p:nvPr/>
        </p:nvPicPr>
        <p:blipFill>
          <a:blip r:embed="rId3"/>
          <a:stretch/>
        </p:blipFill>
        <p:spPr>
          <a:xfrm>
            <a:off x="4140000" y="3069000"/>
            <a:ext cx="4246920" cy="3107880"/>
          </a:xfrm>
          <a:prstGeom prst="rect">
            <a:avLst/>
          </a:prstGeom>
          <a:ln w="0">
            <a:noFill/>
          </a:ln>
        </p:spPr>
      </p:pic>
      <p:sp>
        <p:nvSpPr>
          <p:cNvPr id="62" name="ZoneTexte 7"/>
          <p:cNvSpPr/>
          <p:nvPr/>
        </p:nvSpPr>
        <p:spPr>
          <a:xfrm>
            <a:off x="3852000" y="980640"/>
            <a:ext cx="4895280" cy="179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During those 80 years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you have made this message of unity resound...</a:t>
            </a:r>
            <a:endParaRPr b="0" lang="fr-CA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65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66" name="Rectangle 1"/>
          <p:cNvSpPr/>
          <p:nvPr/>
        </p:nvSpPr>
        <p:spPr>
          <a:xfrm>
            <a:off x="1115640" y="875520"/>
            <a:ext cx="4462920" cy="517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Tahoma"/>
              </a:rPr>
              <a:t>Amid the communities,</a:t>
            </a:r>
            <a:endParaRPr b="0" lang="fr-CA" sz="2800" spc="-1" strike="noStrike">
              <a:latin typeface="Arial"/>
            </a:endParaRPr>
          </a:p>
        </p:txBody>
      </p:sp>
      <p:pic>
        <p:nvPicPr>
          <p:cNvPr id="67" name="image20.jpg" descr=""/>
          <p:cNvPicPr/>
          <p:nvPr/>
        </p:nvPicPr>
        <p:blipFill>
          <a:blip r:embed="rId2"/>
          <a:stretch/>
        </p:blipFill>
        <p:spPr>
          <a:xfrm>
            <a:off x="1115640" y="1772640"/>
            <a:ext cx="6983280" cy="446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70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71" name="image3.jpg" descr=""/>
          <p:cNvPicPr/>
          <p:nvPr/>
        </p:nvPicPr>
        <p:blipFill>
          <a:blip r:embed="rId2"/>
          <a:stretch/>
        </p:blipFill>
        <p:spPr>
          <a:xfrm>
            <a:off x="1619640" y="2565000"/>
            <a:ext cx="5864400" cy="2806920"/>
          </a:xfrm>
          <a:prstGeom prst="rect">
            <a:avLst/>
          </a:prstGeom>
          <a:ln w="0">
            <a:noFill/>
          </a:ln>
        </p:spPr>
      </p:pic>
      <p:sp>
        <p:nvSpPr>
          <p:cNvPr id="72" name="ZoneTexte 6"/>
          <p:cNvSpPr/>
          <p:nvPr/>
        </p:nvSpPr>
        <p:spPr>
          <a:xfrm>
            <a:off x="971640" y="1628640"/>
            <a:ext cx="24469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 families, …</a:t>
            </a:r>
            <a:endParaRPr b="0" lang="fr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75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76" name="image2.jpg" descr=""/>
          <p:cNvPicPr/>
          <p:nvPr/>
        </p:nvPicPr>
        <p:blipFill>
          <a:blip r:embed="rId2"/>
          <a:stretch/>
        </p:blipFill>
        <p:spPr>
          <a:xfrm>
            <a:off x="1763640" y="2421000"/>
            <a:ext cx="5797800" cy="2662920"/>
          </a:xfrm>
          <a:prstGeom prst="rect">
            <a:avLst/>
          </a:prstGeom>
          <a:ln w="0">
            <a:noFill/>
          </a:ln>
        </p:spPr>
      </p:pic>
      <p:sp>
        <p:nvSpPr>
          <p:cNvPr id="77" name="ZoneTexte 5"/>
          <p:cNvSpPr/>
          <p:nvPr/>
        </p:nvSpPr>
        <p:spPr>
          <a:xfrm>
            <a:off x="-866160" y="1412640"/>
            <a:ext cx="84715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Persons of consecrated life,</a:t>
            </a:r>
            <a:r>
              <a:rPr b="1" lang="fr-CA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b="0" lang="fr-CA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80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81" name="image12.jpg" descr=""/>
          <p:cNvPicPr/>
          <p:nvPr/>
        </p:nvPicPr>
        <p:blipFill>
          <a:blip r:embed="rId2"/>
          <a:stretch/>
        </p:blipFill>
        <p:spPr>
          <a:xfrm>
            <a:off x="2123640" y="2061000"/>
            <a:ext cx="5352120" cy="3458160"/>
          </a:xfrm>
          <a:prstGeom prst="rect">
            <a:avLst/>
          </a:prstGeom>
          <a:ln w="0">
            <a:noFill/>
          </a:ln>
        </p:spPr>
      </p:pic>
      <p:sp>
        <p:nvSpPr>
          <p:cNvPr id="82" name="ZoneTexte 7"/>
          <p:cNvSpPr/>
          <p:nvPr/>
        </p:nvSpPr>
        <p:spPr>
          <a:xfrm>
            <a:off x="1115640" y="1124640"/>
            <a:ext cx="41749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priests,…</a:t>
            </a:r>
            <a:endParaRPr b="0" lang="fr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85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86" name="image7.jpg" descr=""/>
          <p:cNvPicPr/>
          <p:nvPr/>
        </p:nvPicPr>
        <p:blipFill>
          <a:blip r:embed="rId2"/>
          <a:stretch/>
        </p:blipFill>
        <p:spPr>
          <a:xfrm>
            <a:off x="1763640" y="1917000"/>
            <a:ext cx="5582880" cy="3721320"/>
          </a:xfrm>
          <a:prstGeom prst="rect">
            <a:avLst/>
          </a:prstGeom>
          <a:ln w="0">
            <a:noFill/>
          </a:ln>
        </p:spPr>
      </p:pic>
      <p:sp>
        <p:nvSpPr>
          <p:cNvPr id="87" name="ZoneTexte 6"/>
          <p:cNvSpPr/>
          <p:nvPr/>
        </p:nvSpPr>
        <p:spPr>
          <a:xfrm>
            <a:off x="1115640" y="1196640"/>
            <a:ext cx="36709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bishops</a:t>
            </a:r>
            <a:endParaRPr b="0" lang="fr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CA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fr-CA" sz="3200" spc="-1" strike="noStrike">
              <a:latin typeface="Arial"/>
            </a:endParaRPr>
          </a:p>
        </p:txBody>
      </p:sp>
      <p:pic>
        <p:nvPicPr>
          <p:cNvPr id="90" name="Image 3" descr="abstract-1846977_1920.jpg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91" name="ZoneTexte 6"/>
          <p:cNvSpPr/>
          <p:nvPr/>
        </p:nvSpPr>
        <p:spPr>
          <a:xfrm>
            <a:off x="539640" y="1412640"/>
            <a:ext cx="28789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CA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the schools, </a:t>
            </a:r>
            <a:endParaRPr b="0" lang="fr-CA" sz="2800" spc="-1" strike="noStrike">
              <a:latin typeface="Arial"/>
            </a:endParaRPr>
          </a:p>
        </p:txBody>
      </p:sp>
      <p:sp>
        <p:nvSpPr>
          <p:cNvPr id="92" name="AutoShape 2"/>
          <p:cNvSpPr/>
          <p:nvPr/>
        </p:nvSpPr>
        <p:spPr>
          <a:xfrm>
            <a:off x="155520" y="-541440"/>
            <a:ext cx="3980160" cy="113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Image 7" descr="school 2.jpg"/>
          <p:cNvPicPr/>
          <p:nvPr/>
        </p:nvPicPr>
        <p:blipFill>
          <a:blip r:embed="rId2"/>
          <a:stretch/>
        </p:blipFill>
        <p:spPr>
          <a:xfrm>
            <a:off x="395640" y="3717000"/>
            <a:ext cx="8458920" cy="2405880"/>
          </a:xfrm>
          <a:prstGeom prst="rect">
            <a:avLst/>
          </a:prstGeom>
          <a:ln w="0">
            <a:noFill/>
          </a:ln>
        </p:spPr>
      </p:pic>
      <p:pic>
        <p:nvPicPr>
          <p:cNvPr id="94" name="Image 8" descr="school-1.png"/>
          <p:cNvPicPr/>
          <p:nvPr/>
        </p:nvPicPr>
        <p:blipFill>
          <a:blip r:embed="rId3"/>
          <a:stretch/>
        </p:blipFill>
        <p:spPr>
          <a:xfrm>
            <a:off x="3780000" y="1412640"/>
            <a:ext cx="4420800" cy="175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Application>LibreOffice/7.3.7.2$Windows_X86_64 LibreOffice_project/e114eadc50a9ff8d8c8a0567d6da8f454beeb84f</Application>
  <AppVersion>15.0000</AppVersion>
  <Words>118</Words>
  <Paragraphs>52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2024-03-15T05:09:05Z</dcterms:created>
  <dc:creator>C'est moi Marianne</dc:creator>
  <dc:description/>
  <dc:language>fr-CA</dc:language>
  <cp:lastModifiedBy/>
  <dcterms:modified xsi:type="dcterms:W3CDTF">2024-04-02T20:21:37Z</dcterms:modified>
  <cp:revision>23</cp:revision>
  <dc:subject/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Affichage à l'écran (4:3)</vt:lpwstr>
  </property>
  <property fmtid="{D5CDD505-2E9C-101B-9397-08002B2CF9AE}" pid="3" name="Slides">
    <vt:i4>20</vt:i4>
  </property>
</Properties>
</file>