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76" r:id="rId5"/>
    <p:sldId id="282" r:id="rId6"/>
    <p:sldId id="281" r:id="rId7"/>
    <p:sldId id="284" r:id="rId8"/>
    <p:sldId id="286" r:id="rId9"/>
    <p:sldId id="264" r:id="rId10"/>
    <p:sldId id="288" r:id="rId11"/>
    <p:sldId id="260" r:id="rId12"/>
    <p:sldId id="261" r:id="rId13"/>
    <p:sldId id="290" r:id="rId14"/>
    <p:sldId id="266" r:id="rId15"/>
    <p:sldId id="269" r:id="rId16"/>
    <p:sldId id="278" r:id="rId17"/>
    <p:sldId id="267" r:id="rId18"/>
    <p:sldId id="270"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60"/>
  </p:normalViewPr>
  <p:slideViewPr>
    <p:cSldViewPr snapToGrid="0">
      <p:cViewPr varScale="1">
        <p:scale>
          <a:sx n="73" d="100"/>
          <a:sy n="73" d="100"/>
        </p:scale>
        <p:origin x="4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B5AF91-184C-43AD-A1F1-43F2C5728BB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5F34E00-CC6D-4F88-9834-8D43F0F75F39}">
      <dgm:prSet/>
      <dgm:spPr/>
      <dgm:t>
        <a:bodyPr/>
        <a:lstStyle/>
        <a:p>
          <a:r>
            <a:rPr lang="en-CA"/>
            <a:t>Que chacun fasse une liste de deux croix (Jesus abandonne) qui l’empeche d avoir la paix ( en soi, famille en communaute)</a:t>
          </a:r>
          <a:endParaRPr lang="en-US"/>
        </a:p>
      </dgm:t>
    </dgm:pt>
    <dgm:pt modelId="{0851244F-BA6F-4F56-9334-508D66EE5950}" type="parTrans" cxnId="{3AFA119A-E44E-4D5F-A45C-16F973C2E9C8}">
      <dgm:prSet/>
      <dgm:spPr/>
      <dgm:t>
        <a:bodyPr/>
        <a:lstStyle/>
        <a:p>
          <a:endParaRPr lang="en-US"/>
        </a:p>
      </dgm:t>
    </dgm:pt>
    <dgm:pt modelId="{140702A8-BD92-4BE3-8802-7DDD17DDD13C}" type="sibTrans" cxnId="{3AFA119A-E44E-4D5F-A45C-16F973C2E9C8}">
      <dgm:prSet/>
      <dgm:spPr/>
      <dgm:t>
        <a:bodyPr/>
        <a:lstStyle/>
        <a:p>
          <a:endParaRPr lang="en-US"/>
        </a:p>
      </dgm:t>
    </dgm:pt>
    <dgm:pt modelId="{523D7660-A65A-4F45-8DBB-DF4FBA67B3F3}">
      <dgm:prSet/>
      <dgm:spPr/>
      <dgm:t>
        <a:bodyPr/>
        <a:lstStyle/>
        <a:p>
          <a:r>
            <a:rPr lang="en-CA" dirty="0"/>
            <a:t>Nous </a:t>
          </a:r>
          <a:r>
            <a:rPr lang="en-CA" dirty="0" err="1"/>
            <a:t>allons</a:t>
          </a:r>
          <a:r>
            <a:rPr lang="en-CA" dirty="0"/>
            <a:t> </a:t>
          </a:r>
          <a:r>
            <a:rPr lang="en-CA" dirty="0" err="1"/>
            <a:t>offrir</a:t>
          </a:r>
          <a:r>
            <a:rPr lang="en-CA" dirty="0"/>
            <a:t> </a:t>
          </a:r>
          <a:r>
            <a:rPr lang="en-CA" dirty="0" err="1"/>
            <a:t>ces</a:t>
          </a:r>
          <a:r>
            <a:rPr lang="en-CA" dirty="0"/>
            <a:t> </a:t>
          </a:r>
          <a:r>
            <a:rPr lang="en-CA" dirty="0" err="1"/>
            <a:t>croix</a:t>
          </a:r>
          <a:r>
            <a:rPr lang="en-CA" dirty="0"/>
            <a:t> pendant </a:t>
          </a:r>
          <a:r>
            <a:rPr lang="en-CA" dirty="0" err="1"/>
            <a:t>l’Eucharistie</a:t>
          </a:r>
          <a:r>
            <a:rPr lang="en-CA" dirty="0"/>
            <a:t> dans un panier </a:t>
          </a:r>
          <a:r>
            <a:rPr lang="en-CA" dirty="0" err="1"/>
            <a:t>puis</a:t>
          </a:r>
          <a:r>
            <a:rPr lang="en-CA" dirty="0"/>
            <a:t> les </a:t>
          </a:r>
          <a:r>
            <a:rPr lang="en-CA" dirty="0" err="1"/>
            <a:t>detruire</a:t>
          </a:r>
          <a:endParaRPr lang="en-US" dirty="0"/>
        </a:p>
      </dgm:t>
    </dgm:pt>
    <dgm:pt modelId="{042BFFD4-EB6D-4FFA-BA50-7BDA5059F787}" type="parTrans" cxnId="{9CFCA776-92FB-4AC0-9CF5-4E1946BA77C8}">
      <dgm:prSet/>
      <dgm:spPr/>
      <dgm:t>
        <a:bodyPr/>
        <a:lstStyle/>
        <a:p>
          <a:endParaRPr lang="en-US"/>
        </a:p>
      </dgm:t>
    </dgm:pt>
    <dgm:pt modelId="{4A0B1AE2-E863-4835-8BC3-85765ACC1B9F}" type="sibTrans" cxnId="{9CFCA776-92FB-4AC0-9CF5-4E1946BA77C8}">
      <dgm:prSet/>
      <dgm:spPr/>
      <dgm:t>
        <a:bodyPr/>
        <a:lstStyle/>
        <a:p>
          <a:endParaRPr lang="en-US"/>
        </a:p>
      </dgm:t>
    </dgm:pt>
    <dgm:pt modelId="{749C7FF9-3918-4E3D-84BD-FFE1DD319973}">
      <dgm:prSet/>
      <dgm:spPr/>
      <dgm:t>
        <a:bodyPr/>
        <a:lstStyle/>
        <a:p>
          <a:r>
            <a:rPr lang="en-CA" dirty="0"/>
            <a:t>Que chacun </a:t>
          </a:r>
          <a:r>
            <a:rPr lang="en-CA" dirty="0" err="1"/>
            <a:t>prenne</a:t>
          </a:r>
          <a:r>
            <a:rPr lang="en-CA" dirty="0"/>
            <a:t> un engagement de poser des </a:t>
          </a:r>
          <a:r>
            <a:rPr lang="en-CA" dirty="0" err="1"/>
            <a:t>actes</a:t>
          </a:r>
          <a:r>
            <a:rPr lang="en-CA" dirty="0"/>
            <a:t> </a:t>
          </a:r>
          <a:r>
            <a:rPr lang="en-CA" dirty="0" err="1"/>
            <a:t>concrets</a:t>
          </a:r>
          <a:r>
            <a:rPr lang="en-CA" dirty="0"/>
            <a:t> pour la </a:t>
          </a:r>
          <a:r>
            <a:rPr lang="en-CA" dirty="0" err="1"/>
            <a:t>paix</a:t>
          </a:r>
          <a:r>
            <a:rPr lang="en-CA" dirty="0"/>
            <a:t> </a:t>
          </a:r>
          <a:r>
            <a:rPr lang="en-CA" dirty="0" err="1"/>
            <a:t>en</a:t>
          </a:r>
          <a:r>
            <a:rPr lang="en-CA" dirty="0"/>
            <a:t> soi, </a:t>
          </a:r>
          <a:r>
            <a:rPr lang="en-CA" dirty="0" err="1"/>
            <a:t>famille</a:t>
          </a:r>
          <a:r>
            <a:rPr lang="en-CA" dirty="0"/>
            <a:t> et </a:t>
          </a:r>
          <a:r>
            <a:rPr lang="en-CA" dirty="0" err="1"/>
            <a:t>en</a:t>
          </a:r>
          <a:r>
            <a:rPr lang="en-CA" dirty="0"/>
            <a:t> </a:t>
          </a:r>
          <a:r>
            <a:rPr lang="en-CA" dirty="0" err="1"/>
            <a:t>communaute</a:t>
          </a:r>
          <a:endParaRPr lang="en-US" dirty="0"/>
        </a:p>
      </dgm:t>
    </dgm:pt>
    <dgm:pt modelId="{33D496E7-C82C-406D-9375-538E0F061ECA}" type="parTrans" cxnId="{483FF42B-6BB8-4735-A46A-603123CE02EF}">
      <dgm:prSet/>
      <dgm:spPr/>
      <dgm:t>
        <a:bodyPr/>
        <a:lstStyle/>
        <a:p>
          <a:endParaRPr lang="en-US"/>
        </a:p>
      </dgm:t>
    </dgm:pt>
    <dgm:pt modelId="{7617410A-3A0C-413A-8ABF-EFFFD72C3AB8}" type="sibTrans" cxnId="{483FF42B-6BB8-4735-A46A-603123CE02EF}">
      <dgm:prSet/>
      <dgm:spPr/>
      <dgm:t>
        <a:bodyPr/>
        <a:lstStyle/>
        <a:p>
          <a:endParaRPr lang="en-US"/>
        </a:p>
      </dgm:t>
    </dgm:pt>
    <dgm:pt modelId="{E0D03165-DF35-4AA0-B900-4840B84FE7B6}" type="pres">
      <dgm:prSet presAssocID="{23B5AF91-184C-43AD-A1F1-43F2C5728BB3}" presName="vert0" presStyleCnt="0">
        <dgm:presLayoutVars>
          <dgm:dir/>
          <dgm:animOne val="branch"/>
          <dgm:animLvl val="lvl"/>
        </dgm:presLayoutVars>
      </dgm:prSet>
      <dgm:spPr/>
    </dgm:pt>
    <dgm:pt modelId="{A25F2FD6-4C30-427E-AC82-F29967A2FCB1}" type="pres">
      <dgm:prSet presAssocID="{75F34E00-CC6D-4F88-9834-8D43F0F75F39}" presName="thickLine" presStyleLbl="alignNode1" presStyleIdx="0" presStyleCnt="3"/>
      <dgm:spPr/>
    </dgm:pt>
    <dgm:pt modelId="{88E8F9E7-8ACC-48A7-95C0-344204FE2188}" type="pres">
      <dgm:prSet presAssocID="{75F34E00-CC6D-4F88-9834-8D43F0F75F39}" presName="horz1" presStyleCnt="0"/>
      <dgm:spPr/>
    </dgm:pt>
    <dgm:pt modelId="{C125D8CB-DC1B-4F38-8D72-0F5B16B2BE38}" type="pres">
      <dgm:prSet presAssocID="{75F34E00-CC6D-4F88-9834-8D43F0F75F39}" presName="tx1" presStyleLbl="revTx" presStyleIdx="0" presStyleCnt="3"/>
      <dgm:spPr/>
    </dgm:pt>
    <dgm:pt modelId="{CE55D553-E45E-4F8C-A138-B44EC044ABBE}" type="pres">
      <dgm:prSet presAssocID="{75F34E00-CC6D-4F88-9834-8D43F0F75F39}" presName="vert1" presStyleCnt="0"/>
      <dgm:spPr/>
    </dgm:pt>
    <dgm:pt modelId="{183A94AB-DA1B-4025-BD32-E1BF3446842A}" type="pres">
      <dgm:prSet presAssocID="{523D7660-A65A-4F45-8DBB-DF4FBA67B3F3}" presName="thickLine" presStyleLbl="alignNode1" presStyleIdx="1" presStyleCnt="3"/>
      <dgm:spPr/>
    </dgm:pt>
    <dgm:pt modelId="{86FCFA78-B666-4171-B9B3-DA2227B33021}" type="pres">
      <dgm:prSet presAssocID="{523D7660-A65A-4F45-8DBB-DF4FBA67B3F3}" presName="horz1" presStyleCnt="0"/>
      <dgm:spPr/>
    </dgm:pt>
    <dgm:pt modelId="{09DD40AA-C535-444C-8A4F-76B38A9E4BF5}" type="pres">
      <dgm:prSet presAssocID="{523D7660-A65A-4F45-8DBB-DF4FBA67B3F3}" presName="tx1" presStyleLbl="revTx" presStyleIdx="1" presStyleCnt="3"/>
      <dgm:spPr/>
    </dgm:pt>
    <dgm:pt modelId="{36309E4E-5AC6-40DE-A3BD-F4A65C6B9CDB}" type="pres">
      <dgm:prSet presAssocID="{523D7660-A65A-4F45-8DBB-DF4FBA67B3F3}" presName="vert1" presStyleCnt="0"/>
      <dgm:spPr/>
    </dgm:pt>
    <dgm:pt modelId="{4F2C3AAE-AEF0-4BFF-B125-ADE1C2F60BFC}" type="pres">
      <dgm:prSet presAssocID="{749C7FF9-3918-4E3D-84BD-FFE1DD319973}" presName="thickLine" presStyleLbl="alignNode1" presStyleIdx="2" presStyleCnt="3"/>
      <dgm:spPr/>
    </dgm:pt>
    <dgm:pt modelId="{E90C28E2-7E13-4D0F-A983-1AA386271F6F}" type="pres">
      <dgm:prSet presAssocID="{749C7FF9-3918-4E3D-84BD-FFE1DD319973}" presName="horz1" presStyleCnt="0"/>
      <dgm:spPr/>
    </dgm:pt>
    <dgm:pt modelId="{39AC4190-0175-4B9B-9742-B5698F4AB825}" type="pres">
      <dgm:prSet presAssocID="{749C7FF9-3918-4E3D-84BD-FFE1DD319973}" presName="tx1" presStyleLbl="revTx" presStyleIdx="2" presStyleCnt="3"/>
      <dgm:spPr/>
    </dgm:pt>
    <dgm:pt modelId="{B4CE9B03-FBFF-4324-A544-C1F1A268FF3A}" type="pres">
      <dgm:prSet presAssocID="{749C7FF9-3918-4E3D-84BD-FFE1DD319973}" presName="vert1" presStyleCnt="0"/>
      <dgm:spPr/>
    </dgm:pt>
  </dgm:ptLst>
  <dgm:cxnLst>
    <dgm:cxn modelId="{BCD3BF09-024D-429B-B56D-F1C190D0D34A}" type="presOf" srcId="{523D7660-A65A-4F45-8DBB-DF4FBA67B3F3}" destId="{09DD40AA-C535-444C-8A4F-76B38A9E4BF5}" srcOrd="0" destOrd="0" presId="urn:microsoft.com/office/officeart/2008/layout/LinedList"/>
    <dgm:cxn modelId="{483FF42B-6BB8-4735-A46A-603123CE02EF}" srcId="{23B5AF91-184C-43AD-A1F1-43F2C5728BB3}" destId="{749C7FF9-3918-4E3D-84BD-FFE1DD319973}" srcOrd="2" destOrd="0" parTransId="{33D496E7-C82C-406D-9375-538E0F061ECA}" sibTransId="{7617410A-3A0C-413A-8ABF-EFFFD72C3AB8}"/>
    <dgm:cxn modelId="{1A45BA31-2828-47E6-9957-71815535D625}" type="presOf" srcId="{75F34E00-CC6D-4F88-9834-8D43F0F75F39}" destId="{C125D8CB-DC1B-4F38-8D72-0F5B16B2BE38}" srcOrd="0" destOrd="0" presId="urn:microsoft.com/office/officeart/2008/layout/LinedList"/>
    <dgm:cxn modelId="{4920BA73-99C3-46CB-A20C-3A224713DF07}" type="presOf" srcId="{749C7FF9-3918-4E3D-84BD-FFE1DD319973}" destId="{39AC4190-0175-4B9B-9742-B5698F4AB825}" srcOrd="0" destOrd="0" presId="urn:microsoft.com/office/officeart/2008/layout/LinedList"/>
    <dgm:cxn modelId="{9CFCA776-92FB-4AC0-9CF5-4E1946BA77C8}" srcId="{23B5AF91-184C-43AD-A1F1-43F2C5728BB3}" destId="{523D7660-A65A-4F45-8DBB-DF4FBA67B3F3}" srcOrd="1" destOrd="0" parTransId="{042BFFD4-EB6D-4FFA-BA50-7BDA5059F787}" sibTransId="{4A0B1AE2-E863-4835-8BC3-85765ACC1B9F}"/>
    <dgm:cxn modelId="{9E29DB95-8541-4931-8AF4-F961248F3321}" type="presOf" srcId="{23B5AF91-184C-43AD-A1F1-43F2C5728BB3}" destId="{E0D03165-DF35-4AA0-B900-4840B84FE7B6}" srcOrd="0" destOrd="0" presId="urn:microsoft.com/office/officeart/2008/layout/LinedList"/>
    <dgm:cxn modelId="{3AFA119A-E44E-4D5F-A45C-16F973C2E9C8}" srcId="{23B5AF91-184C-43AD-A1F1-43F2C5728BB3}" destId="{75F34E00-CC6D-4F88-9834-8D43F0F75F39}" srcOrd="0" destOrd="0" parTransId="{0851244F-BA6F-4F56-9334-508D66EE5950}" sibTransId="{140702A8-BD92-4BE3-8802-7DDD17DDD13C}"/>
    <dgm:cxn modelId="{FDCB44F5-E0E5-4CB3-8BC5-E377BBCDE33E}" type="presParOf" srcId="{E0D03165-DF35-4AA0-B900-4840B84FE7B6}" destId="{A25F2FD6-4C30-427E-AC82-F29967A2FCB1}" srcOrd="0" destOrd="0" presId="urn:microsoft.com/office/officeart/2008/layout/LinedList"/>
    <dgm:cxn modelId="{FA88E6AA-B009-47E9-8B9F-191D8107E330}" type="presParOf" srcId="{E0D03165-DF35-4AA0-B900-4840B84FE7B6}" destId="{88E8F9E7-8ACC-48A7-95C0-344204FE2188}" srcOrd="1" destOrd="0" presId="urn:microsoft.com/office/officeart/2008/layout/LinedList"/>
    <dgm:cxn modelId="{113EFB4C-59BD-44C9-90DF-B88644207277}" type="presParOf" srcId="{88E8F9E7-8ACC-48A7-95C0-344204FE2188}" destId="{C125D8CB-DC1B-4F38-8D72-0F5B16B2BE38}" srcOrd="0" destOrd="0" presId="urn:microsoft.com/office/officeart/2008/layout/LinedList"/>
    <dgm:cxn modelId="{B3A464FD-CA52-4161-A116-9FD3E9630432}" type="presParOf" srcId="{88E8F9E7-8ACC-48A7-95C0-344204FE2188}" destId="{CE55D553-E45E-4F8C-A138-B44EC044ABBE}" srcOrd="1" destOrd="0" presId="urn:microsoft.com/office/officeart/2008/layout/LinedList"/>
    <dgm:cxn modelId="{292A6522-7014-4A88-AEA0-D78B35EE821D}" type="presParOf" srcId="{E0D03165-DF35-4AA0-B900-4840B84FE7B6}" destId="{183A94AB-DA1B-4025-BD32-E1BF3446842A}" srcOrd="2" destOrd="0" presId="urn:microsoft.com/office/officeart/2008/layout/LinedList"/>
    <dgm:cxn modelId="{18915E9A-A5E2-4698-B8B9-FD3924FE6FB6}" type="presParOf" srcId="{E0D03165-DF35-4AA0-B900-4840B84FE7B6}" destId="{86FCFA78-B666-4171-B9B3-DA2227B33021}" srcOrd="3" destOrd="0" presId="urn:microsoft.com/office/officeart/2008/layout/LinedList"/>
    <dgm:cxn modelId="{F78FCF65-B9D7-4AF1-A2E1-0FB76F71B942}" type="presParOf" srcId="{86FCFA78-B666-4171-B9B3-DA2227B33021}" destId="{09DD40AA-C535-444C-8A4F-76B38A9E4BF5}" srcOrd="0" destOrd="0" presId="urn:microsoft.com/office/officeart/2008/layout/LinedList"/>
    <dgm:cxn modelId="{1DD8CDB5-C2D7-4175-8062-7BD00C1DBC69}" type="presParOf" srcId="{86FCFA78-B666-4171-B9B3-DA2227B33021}" destId="{36309E4E-5AC6-40DE-A3BD-F4A65C6B9CDB}" srcOrd="1" destOrd="0" presId="urn:microsoft.com/office/officeart/2008/layout/LinedList"/>
    <dgm:cxn modelId="{F38C09F6-5019-4B01-9952-177801866718}" type="presParOf" srcId="{E0D03165-DF35-4AA0-B900-4840B84FE7B6}" destId="{4F2C3AAE-AEF0-4BFF-B125-ADE1C2F60BFC}" srcOrd="4" destOrd="0" presId="urn:microsoft.com/office/officeart/2008/layout/LinedList"/>
    <dgm:cxn modelId="{C4C2121C-46D9-4AFE-B288-E48154C3A035}" type="presParOf" srcId="{E0D03165-DF35-4AA0-B900-4840B84FE7B6}" destId="{E90C28E2-7E13-4D0F-A983-1AA386271F6F}" srcOrd="5" destOrd="0" presId="urn:microsoft.com/office/officeart/2008/layout/LinedList"/>
    <dgm:cxn modelId="{70130FA6-6719-4979-B013-DB19A9FAB7CE}" type="presParOf" srcId="{E90C28E2-7E13-4D0F-A983-1AA386271F6F}" destId="{39AC4190-0175-4B9B-9742-B5698F4AB825}" srcOrd="0" destOrd="0" presId="urn:microsoft.com/office/officeart/2008/layout/LinedList"/>
    <dgm:cxn modelId="{7CD280CF-0608-4CD7-A148-107B0B1088F1}" type="presParOf" srcId="{E90C28E2-7E13-4D0F-A983-1AA386271F6F}" destId="{B4CE9B03-FBFF-4324-A544-C1F1A268FF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F2FD6-4C30-427E-AC82-F29967A2FCB1}">
      <dsp:nvSpPr>
        <dsp:cNvPr id="0" name=""/>
        <dsp:cNvSpPr/>
      </dsp:nvSpPr>
      <dsp:spPr>
        <a:xfrm>
          <a:off x="0" y="2125"/>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25D8CB-DC1B-4F38-8D72-0F5B16B2BE38}">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Que chacun fasse une liste de deux croix (Jesus abandonne) qui l’empeche d avoir la paix ( en soi, famille en communaute)</a:t>
          </a:r>
          <a:endParaRPr lang="en-US" sz="3000" kern="1200"/>
        </a:p>
      </dsp:txBody>
      <dsp:txXfrm>
        <a:off x="0" y="2125"/>
        <a:ext cx="10515600" cy="1449431"/>
      </dsp:txXfrm>
    </dsp:sp>
    <dsp:sp modelId="{183A94AB-DA1B-4025-BD32-E1BF3446842A}">
      <dsp:nvSpPr>
        <dsp:cNvPr id="0" name=""/>
        <dsp:cNvSpPr/>
      </dsp:nvSpPr>
      <dsp:spPr>
        <a:xfrm>
          <a:off x="0" y="1451556"/>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D40AA-C535-444C-8A4F-76B38A9E4BF5}">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dirty="0"/>
            <a:t>Nous </a:t>
          </a:r>
          <a:r>
            <a:rPr lang="en-CA" sz="3000" kern="1200" dirty="0" err="1"/>
            <a:t>allons</a:t>
          </a:r>
          <a:r>
            <a:rPr lang="en-CA" sz="3000" kern="1200" dirty="0"/>
            <a:t> </a:t>
          </a:r>
          <a:r>
            <a:rPr lang="en-CA" sz="3000" kern="1200" dirty="0" err="1"/>
            <a:t>offrir</a:t>
          </a:r>
          <a:r>
            <a:rPr lang="en-CA" sz="3000" kern="1200" dirty="0"/>
            <a:t> </a:t>
          </a:r>
          <a:r>
            <a:rPr lang="en-CA" sz="3000" kern="1200" dirty="0" err="1"/>
            <a:t>ces</a:t>
          </a:r>
          <a:r>
            <a:rPr lang="en-CA" sz="3000" kern="1200" dirty="0"/>
            <a:t> </a:t>
          </a:r>
          <a:r>
            <a:rPr lang="en-CA" sz="3000" kern="1200" dirty="0" err="1"/>
            <a:t>croix</a:t>
          </a:r>
          <a:r>
            <a:rPr lang="en-CA" sz="3000" kern="1200" dirty="0"/>
            <a:t> pendant </a:t>
          </a:r>
          <a:r>
            <a:rPr lang="en-CA" sz="3000" kern="1200" dirty="0" err="1"/>
            <a:t>l’Eucharistie</a:t>
          </a:r>
          <a:r>
            <a:rPr lang="en-CA" sz="3000" kern="1200" dirty="0"/>
            <a:t> dans un panier </a:t>
          </a:r>
          <a:r>
            <a:rPr lang="en-CA" sz="3000" kern="1200" dirty="0" err="1"/>
            <a:t>puis</a:t>
          </a:r>
          <a:r>
            <a:rPr lang="en-CA" sz="3000" kern="1200" dirty="0"/>
            <a:t> les </a:t>
          </a:r>
          <a:r>
            <a:rPr lang="en-CA" sz="3000" kern="1200" dirty="0" err="1"/>
            <a:t>detruire</a:t>
          </a:r>
          <a:endParaRPr lang="en-US" sz="3000" kern="1200" dirty="0"/>
        </a:p>
      </dsp:txBody>
      <dsp:txXfrm>
        <a:off x="0" y="1451556"/>
        <a:ext cx="10515600" cy="1449431"/>
      </dsp:txXfrm>
    </dsp:sp>
    <dsp:sp modelId="{4F2C3AAE-AEF0-4BFF-B125-ADE1C2F60BFC}">
      <dsp:nvSpPr>
        <dsp:cNvPr id="0" name=""/>
        <dsp:cNvSpPr/>
      </dsp:nvSpPr>
      <dsp:spPr>
        <a:xfrm>
          <a:off x="0" y="2900987"/>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C4190-0175-4B9B-9742-B5698F4AB825}">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dirty="0"/>
            <a:t>Que chacun </a:t>
          </a:r>
          <a:r>
            <a:rPr lang="en-CA" sz="3000" kern="1200" dirty="0" err="1"/>
            <a:t>prenne</a:t>
          </a:r>
          <a:r>
            <a:rPr lang="en-CA" sz="3000" kern="1200" dirty="0"/>
            <a:t> un engagement de poser des </a:t>
          </a:r>
          <a:r>
            <a:rPr lang="en-CA" sz="3000" kern="1200" dirty="0" err="1"/>
            <a:t>actes</a:t>
          </a:r>
          <a:r>
            <a:rPr lang="en-CA" sz="3000" kern="1200" dirty="0"/>
            <a:t> </a:t>
          </a:r>
          <a:r>
            <a:rPr lang="en-CA" sz="3000" kern="1200" dirty="0" err="1"/>
            <a:t>concrets</a:t>
          </a:r>
          <a:r>
            <a:rPr lang="en-CA" sz="3000" kern="1200" dirty="0"/>
            <a:t> pour la </a:t>
          </a:r>
          <a:r>
            <a:rPr lang="en-CA" sz="3000" kern="1200" dirty="0" err="1"/>
            <a:t>paix</a:t>
          </a:r>
          <a:r>
            <a:rPr lang="en-CA" sz="3000" kern="1200" dirty="0"/>
            <a:t> </a:t>
          </a:r>
          <a:r>
            <a:rPr lang="en-CA" sz="3000" kern="1200" dirty="0" err="1"/>
            <a:t>en</a:t>
          </a:r>
          <a:r>
            <a:rPr lang="en-CA" sz="3000" kern="1200" dirty="0"/>
            <a:t> soi, </a:t>
          </a:r>
          <a:r>
            <a:rPr lang="en-CA" sz="3000" kern="1200" dirty="0" err="1"/>
            <a:t>famille</a:t>
          </a:r>
          <a:r>
            <a:rPr lang="en-CA" sz="3000" kern="1200" dirty="0"/>
            <a:t> et </a:t>
          </a:r>
          <a:r>
            <a:rPr lang="en-CA" sz="3000" kern="1200" dirty="0" err="1"/>
            <a:t>en</a:t>
          </a:r>
          <a:r>
            <a:rPr lang="en-CA" sz="3000" kern="1200" dirty="0"/>
            <a:t> </a:t>
          </a:r>
          <a:r>
            <a:rPr lang="en-CA" sz="3000" kern="1200" dirty="0" err="1"/>
            <a:t>communaute</a:t>
          </a:r>
          <a:endParaRPr lang="en-US" sz="3000" kern="1200" dirty="0"/>
        </a:p>
      </dsp:txBody>
      <dsp:txXfrm>
        <a:off x="0" y="2900987"/>
        <a:ext cx="10515600" cy="14494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5157-02A3-9FC0-7615-816893824C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A"/>
          </a:p>
        </p:txBody>
      </p:sp>
      <p:sp>
        <p:nvSpPr>
          <p:cNvPr id="3" name="Subtitle 2">
            <a:extLst>
              <a:ext uri="{FF2B5EF4-FFF2-40B4-BE49-F238E27FC236}">
                <a16:creationId xmlns:a16="http://schemas.microsoft.com/office/drawing/2014/main" id="{5CF46CC3-5ED5-B144-C6CD-8991A6421D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A"/>
          </a:p>
        </p:txBody>
      </p:sp>
      <p:sp>
        <p:nvSpPr>
          <p:cNvPr id="4" name="Date Placeholder 3">
            <a:extLst>
              <a:ext uri="{FF2B5EF4-FFF2-40B4-BE49-F238E27FC236}">
                <a16:creationId xmlns:a16="http://schemas.microsoft.com/office/drawing/2014/main" id="{8BCE973A-5B1E-43AF-DDFE-36FB63AE062B}"/>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5" name="Footer Placeholder 4">
            <a:extLst>
              <a:ext uri="{FF2B5EF4-FFF2-40B4-BE49-F238E27FC236}">
                <a16:creationId xmlns:a16="http://schemas.microsoft.com/office/drawing/2014/main" id="{0BB8A8E6-60C9-92CF-20B1-05405233E29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0010EB-EDE0-4DCD-0D23-93129251061E}"/>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52455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6C73-7130-C908-220E-4D7B80A94A37}"/>
              </a:ext>
            </a:extLst>
          </p:cNvPr>
          <p:cNvSpPr>
            <a:spLocks noGrp="1"/>
          </p:cNvSpPr>
          <p:nvPr>
            <p:ph type="title"/>
          </p:nvPr>
        </p:nvSpPr>
        <p:spPr/>
        <p:txBody>
          <a:bodyPr/>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63942B84-75F3-D04E-86DB-8A444664D1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3AD9CBC2-88B9-836B-1A3A-29179E91B5B3}"/>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5" name="Footer Placeholder 4">
            <a:extLst>
              <a:ext uri="{FF2B5EF4-FFF2-40B4-BE49-F238E27FC236}">
                <a16:creationId xmlns:a16="http://schemas.microsoft.com/office/drawing/2014/main" id="{625EEA71-CC1F-C62D-D4C0-CFA2976D47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E488BA-308D-DA0B-D26A-2B581BAFF920}"/>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108877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16CAD3-A2A5-56DC-042F-BB70E93BE40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D7EFDA70-F1E1-5BBC-104A-49882F871A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94D83D47-BB83-8EFF-55B0-8194D1AED180}"/>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5" name="Footer Placeholder 4">
            <a:extLst>
              <a:ext uri="{FF2B5EF4-FFF2-40B4-BE49-F238E27FC236}">
                <a16:creationId xmlns:a16="http://schemas.microsoft.com/office/drawing/2014/main" id="{195DD94B-4104-0DD6-58C7-590174AD3DA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01BC42-91E3-974A-3D4D-66491BA6822C}"/>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192578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E8D0-2931-4142-6627-0A16CE69EA1A}"/>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E173CEBF-B3DB-99C3-8CCD-83378EC61C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890EB4F6-FCCB-D21C-36C9-A4134274F844}"/>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5" name="Footer Placeholder 4">
            <a:extLst>
              <a:ext uri="{FF2B5EF4-FFF2-40B4-BE49-F238E27FC236}">
                <a16:creationId xmlns:a16="http://schemas.microsoft.com/office/drawing/2014/main" id="{7A519A4A-B05E-4742-8D0F-E88D1A22CA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42F195-E575-7996-DB5B-BEDA9918A7AB}"/>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71905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65AC-B379-2860-78D0-4DAAB7363E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A"/>
          </a:p>
        </p:txBody>
      </p:sp>
      <p:sp>
        <p:nvSpPr>
          <p:cNvPr id="3" name="Text Placeholder 2">
            <a:extLst>
              <a:ext uri="{FF2B5EF4-FFF2-40B4-BE49-F238E27FC236}">
                <a16:creationId xmlns:a16="http://schemas.microsoft.com/office/drawing/2014/main" id="{945AC9AB-E874-DDF9-9002-AFB6D3B5F5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B5F5D7-B8E3-7A23-8D49-90C7669E05E1}"/>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5" name="Footer Placeholder 4">
            <a:extLst>
              <a:ext uri="{FF2B5EF4-FFF2-40B4-BE49-F238E27FC236}">
                <a16:creationId xmlns:a16="http://schemas.microsoft.com/office/drawing/2014/main" id="{7079562A-2925-70BE-8F56-D6B0216D2FD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9287A7-A8AD-E3F3-0ECD-B4D1F98516EA}"/>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395418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4C87-A6A4-C029-406A-67475E3A8D00}"/>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471753FD-D4B0-057F-7773-BC85C7D579C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Content Placeholder 3">
            <a:extLst>
              <a:ext uri="{FF2B5EF4-FFF2-40B4-BE49-F238E27FC236}">
                <a16:creationId xmlns:a16="http://schemas.microsoft.com/office/drawing/2014/main" id="{C5414B49-3013-06D1-354B-8686794D2A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Date Placeholder 4">
            <a:extLst>
              <a:ext uri="{FF2B5EF4-FFF2-40B4-BE49-F238E27FC236}">
                <a16:creationId xmlns:a16="http://schemas.microsoft.com/office/drawing/2014/main" id="{9FB6F1B8-C968-B0D0-1C2E-714BC0119476}"/>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6" name="Footer Placeholder 5">
            <a:extLst>
              <a:ext uri="{FF2B5EF4-FFF2-40B4-BE49-F238E27FC236}">
                <a16:creationId xmlns:a16="http://schemas.microsoft.com/office/drawing/2014/main" id="{8F031C11-6400-3CA5-5BD4-62427EB3018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1B9F7A2-8EDA-8EE9-A299-4087AE02CDA5}"/>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68896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1389-70A9-A928-E4A7-F541A2515CEF}"/>
              </a:ext>
            </a:extLst>
          </p:cNvPr>
          <p:cNvSpPr>
            <a:spLocks noGrp="1"/>
          </p:cNvSpPr>
          <p:nvPr>
            <p:ph type="title"/>
          </p:nvPr>
        </p:nvSpPr>
        <p:spPr>
          <a:xfrm>
            <a:off x="839788" y="365125"/>
            <a:ext cx="10515600" cy="1325563"/>
          </a:xfrm>
        </p:spPr>
        <p:txBody>
          <a:bodyPr/>
          <a:lstStyle/>
          <a:p>
            <a:r>
              <a:rPr lang="en-GB"/>
              <a:t>Click to edit Master title style</a:t>
            </a:r>
            <a:endParaRPr lang="en-CA"/>
          </a:p>
        </p:txBody>
      </p:sp>
      <p:sp>
        <p:nvSpPr>
          <p:cNvPr id="3" name="Text Placeholder 2">
            <a:extLst>
              <a:ext uri="{FF2B5EF4-FFF2-40B4-BE49-F238E27FC236}">
                <a16:creationId xmlns:a16="http://schemas.microsoft.com/office/drawing/2014/main" id="{F9F477DF-7DEC-BD05-D077-77EBFEC21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33DB8AE-2B24-F0F4-194B-902C5516D91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Text Placeholder 4">
            <a:extLst>
              <a:ext uri="{FF2B5EF4-FFF2-40B4-BE49-F238E27FC236}">
                <a16:creationId xmlns:a16="http://schemas.microsoft.com/office/drawing/2014/main" id="{C999ABA8-9D3B-6868-7ACA-4229FC557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7B48143-A138-9CEC-089F-95B638B569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7" name="Date Placeholder 6">
            <a:extLst>
              <a:ext uri="{FF2B5EF4-FFF2-40B4-BE49-F238E27FC236}">
                <a16:creationId xmlns:a16="http://schemas.microsoft.com/office/drawing/2014/main" id="{D76A7702-6802-459F-8AA6-0626FA950326}"/>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8" name="Footer Placeholder 7">
            <a:extLst>
              <a:ext uri="{FF2B5EF4-FFF2-40B4-BE49-F238E27FC236}">
                <a16:creationId xmlns:a16="http://schemas.microsoft.com/office/drawing/2014/main" id="{07BB46E1-D546-8ADE-F42D-9E0F7C2CE78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6A92D2-9D7D-1EFD-EAC0-A414B6FD6160}"/>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194500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195E-4E54-BBC2-1989-070260CAE58A}"/>
              </a:ext>
            </a:extLst>
          </p:cNvPr>
          <p:cNvSpPr>
            <a:spLocks noGrp="1"/>
          </p:cNvSpPr>
          <p:nvPr>
            <p:ph type="title"/>
          </p:nvPr>
        </p:nvSpPr>
        <p:spPr/>
        <p:txBody>
          <a:bodyPr/>
          <a:lstStyle/>
          <a:p>
            <a:r>
              <a:rPr lang="en-GB"/>
              <a:t>Click to edit Master title style</a:t>
            </a:r>
            <a:endParaRPr lang="en-CA"/>
          </a:p>
        </p:txBody>
      </p:sp>
      <p:sp>
        <p:nvSpPr>
          <p:cNvPr id="3" name="Date Placeholder 2">
            <a:extLst>
              <a:ext uri="{FF2B5EF4-FFF2-40B4-BE49-F238E27FC236}">
                <a16:creationId xmlns:a16="http://schemas.microsoft.com/office/drawing/2014/main" id="{CBDF1BD1-94F1-926F-4799-D7221B72473C}"/>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4" name="Footer Placeholder 3">
            <a:extLst>
              <a:ext uri="{FF2B5EF4-FFF2-40B4-BE49-F238E27FC236}">
                <a16:creationId xmlns:a16="http://schemas.microsoft.com/office/drawing/2014/main" id="{B3DBC633-58EB-96EA-CD67-150CF037C99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C11E80A-3E8C-493E-5334-EF39A32BFB8D}"/>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365799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55F51B-4BEE-692E-43B3-08F473E59D8F}"/>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3" name="Footer Placeholder 2">
            <a:extLst>
              <a:ext uri="{FF2B5EF4-FFF2-40B4-BE49-F238E27FC236}">
                <a16:creationId xmlns:a16="http://schemas.microsoft.com/office/drawing/2014/main" id="{892406CB-D6A5-BEB6-45BE-2EC38453FC1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A480FCC-69EC-971B-0F88-77CA610F14C0}"/>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232349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C77E-71DF-E89D-C47C-8E0DB6EC99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Content Placeholder 2">
            <a:extLst>
              <a:ext uri="{FF2B5EF4-FFF2-40B4-BE49-F238E27FC236}">
                <a16:creationId xmlns:a16="http://schemas.microsoft.com/office/drawing/2014/main" id="{114C64EA-68C7-604C-DC17-BD21C6A4A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Text Placeholder 3">
            <a:extLst>
              <a:ext uri="{FF2B5EF4-FFF2-40B4-BE49-F238E27FC236}">
                <a16:creationId xmlns:a16="http://schemas.microsoft.com/office/drawing/2014/main" id="{C9244408-EA4B-8E1F-0A39-667657712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AECD29-0DB4-ABAE-5F81-3A5C19E01B73}"/>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6" name="Footer Placeholder 5">
            <a:extLst>
              <a:ext uri="{FF2B5EF4-FFF2-40B4-BE49-F238E27FC236}">
                <a16:creationId xmlns:a16="http://schemas.microsoft.com/office/drawing/2014/main" id="{46F2A846-6198-DE0A-BB92-C97E8E7E7D6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5CE7D8-B2C4-D451-29CB-73419C0578AC}"/>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148089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D41B-4B6E-5664-4D25-D3FF0C5B29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Picture Placeholder 2">
            <a:extLst>
              <a:ext uri="{FF2B5EF4-FFF2-40B4-BE49-F238E27FC236}">
                <a16:creationId xmlns:a16="http://schemas.microsoft.com/office/drawing/2014/main" id="{86EA080B-76EA-8D38-D483-E89890B8D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542CE49-1FBE-CAB0-A89B-8C9CAC7FB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88F314-75AF-37D8-342A-E9877A2E9321}"/>
              </a:ext>
            </a:extLst>
          </p:cNvPr>
          <p:cNvSpPr>
            <a:spLocks noGrp="1"/>
          </p:cNvSpPr>
          <p:nvPr>
            <p:ph type="dt" sz="half" idx="10"/>
          </p:nvPr>
        </p:nvSpPr>
        <p:spPr/>
        <p:txBody>
          <a:bodyPr/>
          <a:lstStyle/>
          <a:p>
            <a:fld id="{6D720CDE-085E-4DA0-8237-5EC5811796A7}" type="datetimeFigureOut">
              <a:rPr lang="en-CA" smtClean="0"/>
              <a:t>2024-08-10</a:t>
            </a:fld>
            <a:endParaRPr lang="en-CA"/>
          </a:p>
        </p:txBody>
      </p:sp>
      <p:sp>
        <p:nvSpPr>
          <p:cNvPr id="6" name="Footer Placeholder 5">
            <a:extLst>
              <a:ext uri="{FF2B5EF4-FFF2-40B4-BE49-F238E27FC236}">
                <a16:creationId xmlns:a16="http://schemas.microsoft.com/office/drawing/2014/main" id="{B72D0209-46EA-F967-25A1-36AAE235E9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2389FCC-C176-B7B4-08FC-9223C40DBE6C}"/>
              </a:ext>
            </a:extLst>
          </p:cNvPr>
          <p:cNvSpPr>
            <a:spLocks noGrp="1"/>
          </p:cNvSpPr>
          <p:nvPr>
            <p:ph type="sldNum" sz="quarter" idx="12"/>
          </p:nvPr>
        </p:nvSpPr>
        <p:spPr/>
        <p:txBody>
          <a:bodyPr/>
          <a:lstStyle/>
          <a:p>
            <a:fld id="{1CB31DDE-65C5-497D-BA6C-70A69A38B47B}" type="slidenum">
              <a:rPr lang="en-CA" smtClean="0"/>
              <a:t>‹#›</a:t>
            </a:fld>
            <a:endParaRPr lang="en-CA"/>
          </a:p>
        </p:txBody>
      </p:sp>
    </p:spTree>
    <p:extLst>
      <p:ext uri="{BB962C8B-B14F-4D97-AF65-F5344CB8AC3E}">
        <p14:creationId xmlns:p14="http://schemas.microsoft.com/office/powerpoint/2010/main" val="179117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DE7B7E-7D4A-AB7E-0B71-33684EB5D3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A"/>
          </a:p>
        </p:txBody>
      </p:sp>
      <p:sp>
        <p:nvSpPr>
          <p:cNvPr id="3" name="Text Placeholder 2">
            <a:extLst>
              <a:ext uri="{FF2B5EF4-FFF2-40B4-BE49-F238E27FC236}">
                <a16:creationId xmlns:a16="http://schemas.microsoft.com/office/drawing/2014/main" id="{B3CFC14B-44C1-000D-AC65-5C78DE54FC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D828A310-15BD-112B-F938-1793518D1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720CDE-085E-4DA0-8237-5EC5811796A7}" type="datetimeFigureOut">
              <a:rPr lang="en-CA" smtClean="0"/>
              <a:t>2024-08-10</a:t>
            </a:fld>
            <a:endParaRPr lang="en-CA"/>
          </a:p>
        </p:txBody>
      </p:sp>
      <p:sp>
        <p:nvSpPr>
          <p:cNvPr id="5" name="Footer Placeholder 4">
            <a:extLst>
              <a:ext uri="{FF2B5EF4-FFF2-40B4-BE49-F238E27FC236}">
                <a16:creationId xmlns:a16="http://schemas.microsoft.com/office/drawing/2014/main" id="{20B3E9AF-EB98-18FC-55D0-78F9CE748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40F96DE0-7B5D-6195-6E7C-6AAEB11AB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B31DDE-65C5-497D-BA6C-70A69A38B47B}" type="slidenum">
              <a:rPr lang="en-CA" smtClean="0"/>
              <a:t>‹#›</a:t>
            </a:fld>
            <a:endParaRPr lang="en-CA"/>
          </a:p>
        </p:txBody>
      </p:sp>
    </p:spTree>
    <p:extLst>
      <p:ext uri="{BB962C8B-B14F-4D97-AF65-F5344CB8AC3E}">
        <p14:creationId xmlns:p14="http://schemas.microsoft.com/office/powerpoint/2010/main" val="264724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vatican.va/content/francesco/fr/audiences/2015/documents/papa-francesco_20150513_udienza-general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1CDCB-3D05-B1C0-E31B-D110907F2DC0}"/>
              </a:ext>
            </a:extLst>
          </p:cNvPr>
          <p:cNvSpPr>
            <a:spLocks noGrp="1"/>
          </p:cNvSpPr>
          <p:nvPr>
            <p:ph type="ctrTitle"/>
          </p:nvPr>
        </p:nvSpPr>
        <p:spPr>
          <a:xfrm>
            <a:off x="5297762" y="640080"/>
            <a:ext cx="6251110" cy="3566160"/>
          </a:xfrm>
        </p:spPr>
        <p:txBody>
          <a:bodyPr anchor="b">
            <a:normAutofit/>
          </a:bodyPr>
          <a:lstStyle/>
          <a:p>
            <a:pPr algn="l"/>
            <a:r>
              <a:rPr lang="en-CA" sz="5400" dirty="0" err="1">
                <a:latin typeface="Times New Roman" panose="02020603050405020304" pitchFamily="18" charset="0"/>
                <a:cs typeface="Times New Roman" panose="02020603050405020304" pitchFamily="18" charset="0"/>
              </a:rPr>
              <a:t>Mariapolis</a:t>
            </a:r>
            <a:r>
              <a:rPr lang="en-CA" sz="5400" dirty="0">
                <a:latin typeface="Times New Roman" panose="02020603050405020304" pitchFamily="18" charset="0"/>
                <a:cs typeface="Times New Roman" panose="02020603050405020304" pitchFamily="18" charset="0"/>
              </a:rPr>
              <a:t> 2024</a:t>
            </a:r>
          </a:p>
        </p:txBody>
      </p:sp>
      <p:sp>
        <p:nvSpPr>
          <p:cNvPr id="3" name="Subtitle 2">
            <a:extLst>
              <a:ext uri="{FF2B5EF4-FFF2-40B4-BE49-F238E27FC236}">
                <a16:creationId xmlns:a16="http://schemas.microsoft.com/office/drawing/2014/main" id="{F06EDE7C-D8E6-2678-C9B1-566A107E458F}"/>
              </a:ext>
            </a:extLst>
          </p:cNvPr>
          <p:cNvSpPr>
            <a:spLocks noGrp="1"/>
          </p:cNvSpPr>
          <p:nvPr>
            <p:ph type="subTitle" idx="1"/>
          </p:nvPr>
        </p:nvSpPr>
        <p:spPr>
          <a:xfrm>
            <a:off x="5031596" y="4745736"/>
            <a:ext cx="7038484" cy="1136904"/>
          </a:xfrm>
        </p:spPr>
        <p:txBody>
          <a:bodyPr>
            <a:normAutofit/>
          </a:bodyPr>
          <a:lstStyle/>
          <a:p>
            <a:pPr algn="l"/>
            <a:r>
              <a:rPr lang="en-CA" dirty="0" err="1">
                <a:latin typeface="Times New Roman" panose="02020603050405020304" pitchFamily="18" charset="0"/>
                <a:cs typeface="Times New Roman" panose="02020603050405020304" pitchFamily="18" charset="0"/>
              </a:rPr>
              <a:t>Constuire</a:t>
            </a:r>
            <a:r>
              <a:rPr lang="en-CA" dirty="0">
                <a:latin typeface="Times New Roman" panose="02020603050405020304" pitchFamily="18" charset="0"/>
                <a:cs typeface="Times New Roman" panose="02020603050405020304" pitchFamily="18" charset="0"/>
              </a:rPr>
              <a:t> la </a:t>
            </a:r>
            <a:r>
              <a:rPr lang="en-CA" dirty="0" err="1">
                <a:latin typeface="Times New Roman" panose="02020603050405020304" pitchFamily="18" charset="0"/>
                <a:cs typeface="Times New Roman" panose="02020603050405020304" pitchFamily="18" charset="0"/>
              </a:rPr>
              <a:t>paix</a:t>
            </a:r>
            <a:r>
              <a:rPr lang="en-CA" dirty="0">
                <a:latin typeface="Times New Roman" panose="02020603050405020304" pitchFamily="18" charset="0"/>
                <a:cs typeface="Times New Roman" panose="02020603050405020304" pitchFamily="18" charset="0"/>
              </a:rPr>
              <a:t> </a:t>
            </a:r>
            <a:r>
              <a:rPr lang="en-CA" dirty="0" err="1">
                <a:latin typeface="Times New Roman" panose="02020603050405020304" pitchFamily="18" charset="0"/>
                <a:cs typeface="Times New Roman" panose="02020603050405020304" pitchFamily="18" charset="0"/>
              </a:rPr>
              <a:t>en</a:t>
            </a:r>
            <a:r>
              <a:rPr lang="en-CA" dirty="0">
                <a:latin typeface="Times New Roman" panose="02020603050405020304" pitchFamily="18" charset="0"/>
                <a:cs typeface="Times New Roman" panose="02020603050405020304" pitchFamily="18" charset="0"/>
              </a:rPr>
              <a:t> </a:t>
            </a:r>
            <a:r>
              <a:rPr lang="en-CA" dirty="0" err="1">
                <a:latin typeface="Times New Roman" panose="02020603050405020304" pitchFamily="18" charset="0"/>
                <a:cs typeface="Times New Roman" panose="02020603050405020304" pitchFamily="18" charset="0"/>
              </a:rPr>
              <a:t>famille</a:t>
            </a:r>
            <a:r>
              <a:rPr lang="en-CA" dirty="0">
                <a:latin typeface="Times New Roman" panose="02020603050405020304" pitchFamily="18" charset="0"/>
                <a:cs typeface="Times New Roman" panose="02020603050405020304" pitchFamily="18" charset="0"/>
              </a:rPr>
              <a:t> et dans </a:t>
            </a:r>
            <a:r>
              <a:rPr lang="en-CA" dirty="0" err="1">
                <a:latin typeface="Times New Roman" panose="02020603050405020304" pitchFamily="18" charset="0"/>
                <a:cs typeface="Times New Roman" panose="02020603050405020304" pitchFamily="18" charset="0"/>
              </a:rPr>
              <a:t>nos</a:t>
            </a:r>
            <a:r>
              <a:rPr lang="en-CA" dirty="0">
                <a:latin typeface="Times New Roman" panose="02020603050405020304" pitchFamily="18" charset="0"/>
                <a:cs typeface="Times New Roman" panose="02020603050405020304" pitchFamily="18" charset="0"/>
              </a:rPr>
              <a:t> </a:t>
            </a:r>
            <a:r>
              <a:rPr lang="en-CA" dirty="0" err="1">
                <a:latin typeface="Times New Roman" panose="02020603050405020304" pitchFamily="18" charset="0"/>
                <a:cs typeface="Times New Roman" panose="02020603050405020304" pitchFamily="18" charset="0"/>
              </a:rPr>
              <a:t>communautes</a:t>
            </a:r>
            <a:endParaRPr lang="en-CA" dirty="0">
              <a:latin typeface="Times New Roman" panose="02020603050405020304" pitchFamily="18" charset="0"/>
              <a:cs typeface="Times New Roman" panose="02020603050405020304" pitchFamily="18" charset="0"/>
            </a:endParaRPr>
          </a:p>
          <a:p>
            <a:pPr algn="l"/>
            <a:endParaRPr lang="en-CA" dirty="0"/>
          </a:p>
        </p:txBody>
      </p:sp>
      <p:pic>
        <p:nvPicPr>
          <p:cNvPr id="4" name="Picture 2" descr="La Sainte Famille — Année C /Fête /30 décembre 2018 | CROIX DE SAINT ANDRE">
            <a:extLst>
              <a:ext uri="{FF2B5EF4-FFF2-40B4-BE49-F238E27FC236}">
                <a16:creationId xmlns:a16="http://schemas.microsoft.com/office/drawing/2014/main" id="{D594E528-DB86-1B3F-A1D6-69EDD05864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59" r="1061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5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62623" y="132189"/>
            <a:ext cx="10982445" cy="1025922"/>
          </a:xfrm>
          <a:prstGeom prst="rect">
            <a:avLst/>
          </a:prstGeom>
        </p:spPr>
        <p:txBody>
          <a:bodyPr wrap="square" lIns="0" tIns="0" rIns="0" bIns="0" rtlCol="0" anchor="t">
            <a:spAutoFit/>
          </a:bodyPr>
          <a:lstStyle/>
          <a:p>
            <a:pPr algn="ctr">
              <a:lnSpc>
                <a:spcPts val="4000"/>
              </a:lnSpc>
            </a:pPr>
            <a:r>
              <a:rPr lang="en-US" sz="3334" b="1" dirty="0">
                <a:solidFill>
                  <a:srgbClr val="17161C"/>
                </a:solidFill>
                <a:latin typeface="Arial" panose="020B0604020202020204" pitchFamily="34" charset="0"/>
                <a:ea typeface="Asset"/>
                <a:cs typeface="Arial" panose="020B0604020202020204" pitchFamily="34" charset="0"/>
                <a:sym typeface="Asset"/>
              </a:rPr>
              <a:t>Les fruits de </a:t>
            </a:r>
            <a:r>
              <a:rPr lang="en-US" sz="3334" b="1" dirty="0" err="1">
                <a:solidFill>
                  <a:srgbClr val="17161C"/>
                </a:solidFill>
                <a:latin typeface="Arial" panose="020B0604020202020204" pitchFamily="34" charset="0"/>
                <a:ea typeface="Asset"/>
                <a:cs typeface="Arial" panose="020B0604020202020204" pitchFamily="34" charset="0"/>
                <a:sym typeface="Asset"/>
              </a:rPr>
              <a:t>l’art</a:t>
            </a:r>
            <a:r>
              <a:rPr lang="en-US" sz="3334" b="1" dirty="0">
                <a:solidFill>
                  <a:srgbClr val="17161C"/>
                </a:solidFill>
                <a:latin typeface="Arial" panose="020B0604020202020204" pitchFamily="34" charset="0"/>
                <a:ea typeface="Asset"/>
                <a:cs typeface="Arial" panose="020B0604020202020204" pitchFamily="34" charset="0"/>
                <a:sym typeface="Asset"/>
              </a:rPr>
              <a:t> </a:t>
            </a:r>
            <a:r>
              <a:rPr lang="en-US" sz="3334" b="1" dirty="0" err="1">
                <a:solidFill>
                  <a:srgbClr val="17161C"/>
                </a:solidFill>
                <a:latin typeface="Arial" panose="020B0604020202020204" pitchFamily="34" charset="0"/>
                <a:ea typeface="Asset"/>
                <a:cs typeface="Arial" panose="020B0604020202020204" pitchFamily="34" charset="0"/>
                <a:sym typeface="Asset"/>
              </a:rPr>
              <a:t>d’aimer</a:t>
            </a:r>
            <a:r>
              <a:rPr lang="en-US" sz="3334" b="1" dirty="0">
                <a:solidFill>
                  <a:srgbClr val="17161C"/>
                </a:solidFill>
                <a:latin typeface="Arial" panose="020B0604020202020204" pitchFamily="34" charset="0"/>
                <a:ea typeface="Asset"/>
                <a:cs typeface="Arial" panose="020B0604020202020204" pitchFamily="34" charset="0"/>
                <a:sym typeface="Asset"/>
              </a:rPr>
              <a:t> : la </a:t>
            </a:r>
            <a:r>
              <a:rPr lang="en-US" sz="3334" b="1" dirty="0" err="1">
                <a:solidFill>
                  <a:srgbClr val="17161C"/>
                </a:solidFill>
                <a:latin typeface="Arial" panose="020B0604020202020204" pitchFamily="34" charset="0"/>
                <a:ea typeface="Asset"/>
                <a:cs typeface="Arial" panose="020B0604020202020204" pitchFamily="34" charset="0"/>
                <a:sym typeface="Asset"/>
              </a:rPr>
              <a:t>croix</a:t>
            </a:r>
            <a:r>
              <a:rPr lang="en-US" sz="3334" b="1" dirty="0">
                <a:solidFill>
                  <a:srgbClr val="17161C"/>
                </a:solidFill>
                <a:latin typeface="Arial" panose="020B0604020202020204" pitchFamily="34" charset="0"/>
                <a:ea typeface="Asset"/>
                <a:cs typeface="Arial" panose="020B0604020202020204" pitchFamily="34" charset="0"/>
                <a:sym typeface="Asset"/>
              </a:rPr>
              <a:t> , </a:t>
            </a:r>
            <a:r>
              <a:rPr lang="en-US" sz="3334" b="1" dirty="0" err="1">
                <a:solidFill>
                  <a:srgbClr val="17161C"/>
                </a:solidFill>
                <a:latin typeface="Arial" panose="020B0604020202020204" pitchFamily="34" charset="0"/>
                <a:ea typeface="Asset"/>
                <a:cs typeface="Arial" panose="020B0604020202020204" pitchFamily="34" charset="0"/>
                <a:sym typeface="Asset"/>
              </a:rPr>
              <a:t>l’amour</a:t>
            </a:r>
            <a:r>
              <a:rPr lang="en-US" sz="3334" b="1" dirty="0">
                <a:solidFill>
                  <a:srgbClr val="17161C"/>
                </a:solidFill>
                <a:latin typeface="Arial" panose="020B0604020202020204" pitchFamily="34" charset="0"/>
                <a:ea typeface="Asset"/>
                <a:cs typeface="Arial" panose="020B0604020202020204" pitchFamily="34" charset="0"/>
                <a:sym typeface="Asset"/>
              </a:rPr>
              <a:t> </a:t>
            </a:r>
            <a:r>
              <a:rPr lang="en-US" sz="3334" b="1" dirty="0" err="1">
                <a:solidFill>
                  <a:srgbClr val="17161C"/>
                </a:solidFill>
                <a:latin typeface="Arial" panose="020B0604020202020204" pitchFamily="34" charset="0"/>
                <a:ea typeface="Asset"/>
                <a:cs typeface="Arial" panose="020B0604020202020204" pitchFamily="34" charset="0"/>
                <a:sym typeface="Asset"/>
              </a:rPr>
              <a:t>réciproque</a:t>
            </a:r>
            <a:endParaRPr lang="en-US" sz="3334" b="1" dirty="0">
              <a:solidFill>
                <a:srgbClr val="17161C"/>
              </a:solidFill>
              <a:latin typeface="Arial" panose="020B0604020202020204" pitchFamily="34" charset="0"/>
              <a:ea typeface="Asset"/>
              <a:cs typeface="Arial" panose="020B0604020202020204" pitchFamily="34" charset="0"/>
              <a:sym typeface="Asset"/>
            </a:endParaRPr>
          </a:p>
        </p:txBody>
      </p:sp>
      <p:sp>
        <p:nvSpPr>
          <p:cNvPr id="3" name="TextBox 3"/>
          <p:cNvSpPr txBox="1"/>
          <p:nvPr/>
        </p:nvSpPr>
        <p:spPr>
          <a:xfrm>
            <a:off x="444137" y="1359279"/>
            <a:ext cx="10370228" cy="4977838"/>
          </a:xfrm>
          <a:prstGeom prst="rect">
            <a:avLst/>
          </a:prstGeom>
        </p:spPr>
        <p:txBody>
          <a:bodyPr wrap="square" lIns="0" tIns="0" rIns="0" bIns="0" rtlCol="0" anchor="t">
            <a:spAutoFit/>
          </a:bodyPr>
          <a:lstStyle/>
          <a:p>
            <a:pPr marL="544416" lvl="1" indent="-342900">
              <a:lnSpc>
                <a:spcPts val="2613"/>
              </a:lnSpc>
              <a:buFont typeface="Wingdings" panose="05000000000000000000" pitchFamily="2" charset="2"/>
              <a:buChar char="Ø"/>
            </a:pPr>
            <a:r>
              <a:rPr lang="fr-CA" dirty="0">
                <a:solidFill>
                  <a:srgbClr val="17161C"/>
                </a:solidFill>
                <a:latin typeface="Arial" panose="020B0604020202020204" pitchFamily="34" charset="0"/>
                <a:ea typeface="Roboto Condensed Bold"/>
                <a:cs typeface="Arial" panose="020B0604020202020204" pitchFamily="34" charset="0"/>
                <a:sym typeface="Roboto Condensed Bold"/>
              </a:rPr>
              <a:t>Si nous mettons en pratique tous les points de l’art d’aimer dans nos familles, ou dans nos différentes communautés, l’amour peut devenir réciproque; le prochain nous aime en retour et la paix revient au milieu de tous.</a:t>
            </a:r>
          </a:p>
          <a:p>
            <a:pPr marL="201516" lvl="1">
              <a:lnSpc>
                <a:spcPts val="2613"/>
              </a:lnSpc>
            </a:pPr>
            <a:endParaRPr lang="fr-CA" dirty="0">
              <a:solidFill>
                <a:srgbClr val="17161C"/>
              </a:solidFill>
              <a:latin typeface="Arial" panose="020B0604020202020204" pitchFamily="34" charset="0"/>
              <a:ea typeface="Roboto Condensed Bold"/>
              <a:cs typeface="Arial" panose="020B0604020202020204" pitchFamily="34" charset="0"/>
              <a:sym typeface="Roboto Condensed Bold"/>
            </a:endParaRPr>
          </a:p>
          <a:p>
            <a:pPr marL="544416" lvl="1" indent="-342900">
              <a:lnSpc>
                <a:spcPts val="2613"/>
              </a:lnSpc>
              <a:buFont typeface="Wingdings" panose="05000000000000000000" pitchFamily="2" charset="2"/>
              <a:buChar char="Ø"/>
            </a:pPr>
            <a:r>
              <a:rPr lang="fr-CA" dirty="0">
                <a:solidFill>
                  <a:srgbClr val="17161C"/>
                </a:solidFill>
                <a:latin typeface="Arial" panose="020B0604020202020204" pitchFamily="34" charset="0"/>
                <a:ea typeface="Roboto Condensed Bold"/>
                <a:cs typeface="Arial" panose="020B0604020202020204" pitchFamily="34" charset="0"/>
                <a:sym typeface="Roboto Condensed Bold"/>
              </a:rPr>
              <a:t>Mais nous pouvons aussi faire face à de grandes souffrances, </a:t>
            </a:r>
            <a:r>
              <a:rPr lang="fr-FR" sz="2000" dirty="0">
                <a:solidFill>
                  <a:srgbClr val="17161C"/>
                </a:solidFill>
                <a:latin typeface="Roboto Condensed"/>
                <a:ea typeface="Roboto Condensed"/>
                <a:cs typeface="Roboto Condensed"/>
                <a:sym typeface="Roboto Condensed"/>
              </a:rPr>
              <a:t>car « S’engager à vivre et à apporter la paix n’est pas une plaisanterie ! Il faut du courage, il faut porter sa “ croix ”.</a:t>
            </a:r>
          </a:p>
          <a:p>
            <a:pPr>
              <a:lnSpc>
                <a:spcPts val="2613"/>
              </a:lnSpc>
            </a:pPr>
            <a:r>
              <a:rPr lang="fr-FR" sz="2000" dirty="0">
                <a:solidFill>
                  <a:srgbClr val="17161C"/>
                </a:solidFill>
                <a:latin typeface="Roboto Condensed"/>
                <a:ea typeface="Roboto Condensed"/>
                <a:cs typeface="Roboto Condensed"/>
                <a:sym typeface="Roboto Condensed"/>
              </a:rPr>
              <a:t>         On ne réalise rien de bon, d'utile, de fécond en ce monde, si l’on ignore, si l’on refuse l’effort,        et la souffrance</a:t>
            </a:r>
          </a:p>
          <a:p>
            <a:pPr>
              <a:lnSpc>
                <a:spcPts val="2613"/>
              </a:lnSpc>
            </a:pPr>
            <a:endParaRPr lang="fr-FR" sz="2000" dirty="0">
              <a:solidFill>
                <a:srgbClr val="17161C"/>
              </a:solidFill>
              <a:latin typeface="Roboto Condensed"/>
              <a:ea typeface="Roboto Condensed"/>
              <a:cs typeface="Roboto Condensed"/>
              <a:sym typeface="Roboto Condensed"/>
            </a:endParaRPr>
          </a:p>
          <a:p>
            <a:pPr marL="342900" indent="-342900">
              <a:lnSpc>
                <a:spcPts val="2613"/>
              </a:lnSpc>
              <a:buFont typeface="Wingdings" panose="05000000000000000000" pitchFamily="2" charset="2"/>
              <a:buChar char="Ø"/>
            </a:pPr>
            <a:r>
              <a:rPr lang="fr-FR" sz="2000" dirty="0"/>
              <a:t>Chiara disait « il n’existe pas de chemin plus sûr, pour parvenir à la vie parfaite, que celui de la souffrance que l'on étreint avec amour pour devenir fils de Dieu et réaliser l’unité, la paix »</a:t>
            </a:r>
            <a:endParaRPr lang="fr-FR" sz="2000" dirty="0">
              <a:solidFill>
                <a:srgbClr val="17161C"/>
              </a:solidFill>
              <a:latin typeface="Roboto Condensed"/>
              <a:ea typeface="Roboto Condensed"/>
              <a:cs typeface="Roboto Condensed"/>
              <a:sym typeface="Roboto Condensed"/>
            </a:endParaRPr>
          </a:p>
          <a:p>
            <a:pPr>
              <a:lnSpc>
                <a:spcPts val="2613"/>
              </a:lnSpc>
            </a:pPr>
            <a:endParaRPr lang="en-US" sz="2000" dirty="0">
              <a:solidFill>
                <a:srgbClr val="17161C"/>
              </a:solidFill>
              <a:latin typeface="Roboto Condensed"/>
              <a:ea typeface="Roboto Condensed"/>
              <a:cs typeface="Roboto Condensed"/>
              <a:sym typeface="Roboto Condensed"/>
            </a:endParaRPr>
          </a:p>
          <a:p>
            <a:pPr marL="342900" indent="-342900">
              <a:lnSpc>
                <a:spcPts val="2613"/>
              </a:lnSpc>
              <a:buFont typeface="Wingdings" panose="05000000000000000000" pitchFamily="2" charset="2"/>
              <a:buChar char="Ø"/>
            </a:pPr>
            <a:r>
              <a:rPr lang="fr-FR" sz="2000" dirty="0">
                <a:solidFill>
                  <a:srgbClr val="17161C"/>
                </a:solidFill>
                <a:latin typeface="Roboto Condensed"/>
                <a:ea typeface="Roboto Condensed"/>
                <a:cs typeface="Roboto Condensed"/>
                <a:sym typeface="Roboto Condensed"/>
              </a:rPr>
              <a:t>  dans Luc 9:23. jésus dit: « Si quelqu’un veut venir après moi, qu’il renonce à lui-même, qu’il se charge de sa croix, et qu’il me suive. » </a:t>
            </a:r>
            <a:endParaRPr lang="en-US" sz="2000" dirty="0">
              <a:solidFill>
                <a:srgbClr val="17161C"/>
              </a:solidFill>
              <a:latin typeface="Roboto Condensed"/>
              <a:ea typeface="Roboto Condensed"/>
              <a:cs typeface="Roboto Condensed"/>
              <a:sym typeface="Roboto Condensed"/>
            </a:endParaRPr>
          </a:p>
          <a:p>
            <a:pPr>
              <a:lnSpc>
                <a:spcPts val="2613"/>
              </a:lnSpc>
            </a:pPr>
            <a:endParaRPr lang="en-US" sz="1866" dirty="0">
              <a:solidFill>
                <a:srgbClr val="17161C"/>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74034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A0CFD-AB0E-BC66-4AF0-46514336C5B0}"/>
              </a:ext>
            </a:extLst>
          </p:cNvPr>
          <p:cNvSpPr>
            <a:spLocks noGrp="1"/>
          </p:cNvSpPr>
          <p:nvPr>
            <p:ph type="title"/>
          </p:nvPr>
        </p:nvSpPr>
        <p:spPr>
          <a:xfrm>
            <a:off x="-74676" y="845406"/>
            <a:ext cx="6098032" cy="2759456"/>
          </a:xfrm>
        </p:spPr>
        <p:txBody>
          <a:bodyPr>
            <a:normAutofit/>
          </a:bodyPr>
          <a:lstStyle/>
          <a:p>
            <a:r>
              <a:rPr lang="en-CA" sz="5400" dirty="0"/>
              <a:t>La </a:t>
            </a:r>
            <a:r>
              <a:rPr lang="en-CA" sz="5400" dirty="0" err="1"/>
              <a:t>paix</a:t>
            </a:r>
            <a:r>
              <a:rPr lang="en-CA" sz="5400" dirty="0"/>
              <a:t> </a:t>
            </a:r>
            <a:r>
              <a:rPr lang="en-CA" sz="5400" dirty="0" err="1"/>
              <a:t>en</a:t>
            </a:r>
            <a:r>
              <a:rPr lang="en-CA" sz="5400" dirty="0"/>
              <a:t> </a:t>
            </a:r>
            <a:r>
              <a:rPr lang="en-CA" sz="5400" dirty="0" err="1"/>
              <a:t>famille</a:t>
            </a:r>
            <a:endParaRPr lang="en-CA" sz="5400" dirty="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A44452-6F4F-DC0D-FF60-3F9005539B67}"/>
              </a:ext>
            </a:extLst>
          </p:cNvPr>
          <p:cNvSpPr>
            <a:spLocks noGrp="1"/>
          </p:cNvSpPr>
          <p:nvPr>
            <p:ph idx="1"/>
          </p:nvPr>
        </p:nvSpPr>
        <p:spPr>
          <a:xfrm>
            <a:off x="5126418" y="552090"/>
            <a:ext cx="7044246" cy="6102709"/>
          </a:xfrm>
        </p:spPr>
        <p:txBody>
          <a:bodyPr anchor="ctr">
            <a:normAutofit lnSpcReduction="10000"/>
          </a:bodyPr>
          <a:lstStyle/>
          <a:p>
            <a:pPr>
              <a:buFont typeface="Wingdings" panose="05000000000000000000" pitchFamily="2" charset="2"/>
              <a:buChar char="ü"/>
            </a:pPr>
            <a:endParaRPr lang="en-CA" sz="1500" dirty="0"/>
          </a:p>
          <a:p>
            <a:pPr>
              <a:buFont typeface="Wingdings" panose="05000000000000000000" pitchFamily="2" charset="2"/>
              <a:buChar char="ü"/>
            </a:pPr>
            <a:r>
              <a:rPr lang="en-CA" sz="2000" dirty="0">
                <a:latin typeface="Times New Roman" panose="02020603050405020304" pitchFamily="18" charset="0"/>
                <a:cs typeface="Times New Roman" panose="02020603050405020304" pitchFamily="18" charset="0"/>
              </a:rPr>
              <a:t>Education et formation dans la </a:t>
            </a:r>
            <a:r>
              <a:rPr lang="en-CA" sz="2000" dirty="0" err="1">
                <a:latin typeface="Times New Roman" panose="02020603050405020304" pitchFamily="18" charset="0"/>
                <a:cs typeface="Times New Roman" panose="02020603050405020304" pitchFamily="18" charset="0"/>
              </a:rPr>
              <a:t>foi,l’amour</a:t>
            </a:r>
            <a:endParaRPr lang="en-CA" sz="2000" dirty="0">
              <a:latin typeface="Times New Roman" panose="02020603050405020304" pitchFamily="18" charset="0"/>
              <a:cs typeface="Times New Roman" panose="02020603050405020304" pitchFamily="18" charset="0"/>
            </a:endParaRPr>
          </a:p>
          <a:p>
            <a:pPr marL="0" indent="0">
              <a:buNone/>
            </a:pP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Enseigner</a:t>
            </a:r>
            <a:r>
              <a:rPr lang="en-CA" sz="2000" dirty="0">
                <a:latin typeface="Times New Roman" panose="02020603050405020304" pitchFamily="18" charset="0"/>
                <a:cs typeface="Times New Roman" panose="02020603050405020304" pitchFamily="18" charset="0"/>
              </a:rPr>
              <a:t> la resolution des conflicts non </a:t>
            </a:r>
            <a:r>
              <a:rPr lang="en-CA" sz="2000" dirty="0" err="1">
                <a:latin typeface="Times New Roman" panose="02020603050405020304" pitchFamily="18" charset="0"/>
                <a:cs typeface="Times New Roman" panose="02020603050405020304" pitchFamily="18" charset="0"/>
              </a:rPr>
              <a:t>violentes</a:t>
            </a:r>
            <a:endParaRPr lang="en-CA"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CA" sz="2000" b="1" dirty="0">
                <a:latin typeface="Times New Roman" panose="02020603050405020304" pitchFamily="18" charset="0"/>
                <a:cs typeface="Times New Roman" panose="02020603050405020304" pitchFamily="18" charset="0"/>
              </a:rPr>
              <a:t>Aimer Jesus dans </a:t>
            </a:r>
            <a:r>
              <a:rPr lang="en-CA" sz="2000" b="1" dirty="0" err="1">
                <a:latin typeface="Times New Roman" panose="02020603050405020304" pitchFamily="18" charset="0"/>
                <a:cs typeface="Times New Roman" panose="02020603050405020304" pitchFamily="18" charset="0"/>
              </a:rPr>
              <a:t>l’autre</a:t>
            </a:r>
            <a:r>
              <a:rPr lang="en-CA" sz="2000" dirty="0">
                <a:latin typeface="Times New Roman" panose="02020603050405020304" pitchFamily="18" charset="0"/>
                <a:cs typeface="Times New Roman" panose="02020603050405020304" pitchFamily="18" charset="0"/>
              </a:rPr>
              <a:t>: Amour pure: </a:t>
            </a:r>
            <a:r>
              <a:rPr lang="en-CA" sz="2000" dirty="0" err="1">
                <a:latin typeface="Times New Roman" panose="02020603050405020304" pitchFamily="18" charset="0"/>
                <a:cs typeface="Times New Roman" panose="02020603050405020304" pitchFamily="18" charset="0"/>
              </a:rPr>
              <a:t>Desinteresse</a:t>
            </a:r>
            <a:r>
              <a:rPr lang="en-CA" sz="2000" dirty="0">
                <a:latin typeface="Times New Roman" panose="02020603050405020304" pitchFamily="18" charset="0"/>
                <a:cs typeface="Times New Roman" panose="02020603050405020304" pitchFamily="18" charset="0"/>
              </a:rPr>
              <a:t> ( Exp….)</a:t>
            </a:r>
          </a:p>
          <a:p>
            <a:r>
              <a:rPr lang="en-CA" sz="2000" dirty="0">
                <a:latin typeface="Times New Roman" panose="02020603050405020304" pitchFamily="18" charset="0"/>
                <a:cs typeface="Times New Roman" panose="02020603050405020304" pitchFamily="18" charset="0"/>
              </a:rPr>
              <a:t>Faire et aimer la </a:t>
            </a:r>
            <a:r>
              <a:rPr lang="en-CA" sz="2000" dirty="0" err="1">
                <a:latin typeface="Times New Roman" panose="02020603050405020304" pitchFamily="18" charset="0"/>
                <a:cs typeface="Times New Roman" panose="02020603050405020304" pitchFamily="18" charset="0"/>
              </a:rPr>
              <a:t>volonte</a:t>
            </a:r>
            <a:r>
              <a:rPr lang="en-CA" sz="2000" dirty="0">
                <a:latin typeface="Times New Roman" panose="02020603050405020304" pitchFamily="18" charset="0"/>
                <a:cs typeface="Times New Roman" panose="02020603050405020304" pitchFamily="18" charset="0"/>
              </a:rPr>
              <a:t> de Dieu: </a:t>
            </a:r>
          </a:p>
          <a:p>
            <a:pPr marL="0" indent="0">
              <a:buNone/>
            </a:pPr>
            <a:r>
              <a:rPr lang="en-CA" sz="2000" dirty="0">
                <a:latin typeface="Times New Roman" panose="02020603050405020304" pitchFamily="18" charset="0"/>
                <a:cs typeface="Times New Roman" panose="02020603050405020304" pitchFamily="18" charset="0"/>
              </a:rPr>
              <a:t>               Aider dans la cuisine et laver les enfants…</a:t>
            </a:r>
          </a:p>
          <a:p>
            <a:r>
              <a:rPr lang="en-CA" sz="2000" dirty="0">
                <a:latin typeface="Times New Roman" panose="02020603050405020304" pitchFamily="18" charset="0"/>
                <a:cs typeface="Times New Roman" panose="02020603050405020304" pitchFamily="18" charset="0"/>
              </a:rPr>
              <a:t>Qui </a:t>
            </a:r>
            <a:r>
              <a:rPr lang="en-CA" sz="2000" dirty="0" err="1">
                <a:latin typeface="Times New Roman" panose="02020603050405020304" pitchFamily="18" charset="0"/>
                <a:cs typeface="Times New Roman" panose="02020603050405020304" pitchFamily="18" charset="0"/>
              </a:rPr>
              <a:t>sont</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mes</a:t>
            </a:r>
            <a:r>
              <a:rPr lang="en-CA" sz="2000" dirty="0">
                <a:latin typeface="Times New Roman" panose="02020603050405020304" pitchFamily="18" charset="0"/>
                <a:cs typeface="Times New Roman" panose="02020603050405020304" pitchFamily="18" charset="0"/>
              </a:rPr>
              <a:t> freres et </a:t>
            </a:r>
            <a:r>
              <a:rPr lang="en-CA" sz="2000" dirty="0" err="1">
                <a:latin typeface="Times New Roman" panose="02020603050405020304" pitchFamily="18" charset="0"/>
                <a:cs typeface="Times New Roman" panose="02020603050405020304" pitchFamily="18" charset="0"/>
              </a:rPr>
              <a:t>soeurs</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ceux</a:t>
            </a:r>
            <a:r>
              <a:rPr lang="en-CA" sz="2000" dirty="0">
                <a:latin typeface="Times New Roman" panose="02020603050405020304" pitchFamily="18" charset="0"/>
                <a:cs typeface="Times New Roman" panose="02020603050405020304" pitchFamily="18" charset="0"/>
              </a:rPr>
              <a:t> qui font la </a:t>
            </a:r>
            <a:r>
              <a:rPr lang="en-CA" sz="2000" dirty="0" err="1">
                <a:latin typeface="Times New Roman" panose="02020603050405020304" pitchFamily="18" charset="0"/>
                <a:cs typeface="Times New Roman" panose="02020603050405020304" pitchFamily="18" charset="0"/>
              </a:rPr>
              <a:t>volonte</a:t>
            </a:r>
            <a:r>
              <a:rPr lang="en-CA" sz="2000" dirty="0">
                <a:latin typeface="Times New Roman" panose="02020603050405020304" pitchFamily="18" charset="0"/>
                <a:cs typeface="Times New Roman" panose="02020603050405020304" pitchFamily="18" charset="0"/>
              </a:rPr>
              <a:t> de </a:t>
            </a:r>
            <a:r>
              <a:rPr lang="en-CA" sz="2000" dirty="0" err="1">
                <a:latin typeface="Times New Roman" panose="02020603050405020304" pitchFamily="18" charset="0"/>
                <a:cs typeface="Times New Roman" panose="02020603050405020304" pitchFamily="18" charset="0"/>
              </a:rPr>
              <a:t>mon</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pere</a:t>
            </a:r>
            <a:endParaRPr lang="en-CA"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CA" sz="2000" b="1" dirty="0">
                <a:latin typeface="Times New Roman" panose="02020603050405020304" pitchFamily="18" charset="0"/>
                <a:cs typeface="Times New Roman" panose="02020603050405020304" pitchFamily="18" charset="0"/>
              </a:rPr>
              <a:t>Se faire un avec </a:t>
            </a:r>
            <a:r>
              <a:rPr lang="en-CA" sz="2000" b="1" dirty="0" err="1">
                <a:latin typeface="Times New Roman" panose="02020603050405020304" pitchFamily="18" charset="0"/>
                <a:cs typeface="Times New Roman" panose="02020603050405020304" pitchFamily="18" charset="0"/>
              </a:rPr>
              <a:t>l’autre</a:t>
            </a:r>
            <a:r>
              <a:rPr lang="en-CA" sz="2000" b="1" dirty="0">
                <a:latin typeface="Times New Roman" panose="02020603050405020304" pitchFamily="18" charset="0"/>
                <a:cs typeface="Times New Roman" panose="02020603050405020304" pitchFamily="18" charset="0"/>
              </a:rPr>
              <a:t>/aimer </a:t>
            </a:r>
            <a:r>
              <a:rPr lang="en-CA" sz="2000" b="1" dirty="0" err="1">
                <a:latin typeface="Times New Roman" panose="02020603050405020304" pitchFamily="18" charset="0"/>
                <a:cs typeface="Times New Roman" panose="02020603050405020304" pitchFamily="18" charset="0"/>
              </a:rPr>
              <a:t>en</a:t>
            </a:r>
            <a:r>
              <a:rPr lang="en-CA" sz="2000" b="1" dirty="0">
                <a:latin typeface="Times New Roman" panose="02020603050405020304" pitchFamily="18" charset="0"/>
                <a:cs typeface="Times New Roman" panose="02020603050405020304" pitchFamily="18" charset="0"/>
              </a:rPr>
              <a:t> premier</a:t>
            </a:r>
            <a:r>
              <a:rPr lang="en-CA" sz="2000" dirty="0">
                <a:latin typeface="Times New Roman" panose="02020603050405020304" pitchFamily="18" charset="0"/>
                <a:cs typeface="Times New Roman" panose="02020603050405020304" pitchFamily="18" charset="0"/>
              </a:rPr>
              <a:t>:</a:t>
            </a:r>
          </a:p>
          <a:p>
            <a:pPr marL="0" indent="0">
              <a:buNone/>
            </a:pP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Chaque</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membre</a:t>
            </a:r>
            <a:r>
              <a:rPr lang="en-CA" sz="2000" dirty="0">
                <a:latin typeface="Times New Roman" panose="02020603050405020304" pitchFamily="18" charset="0"/>
                <a:cs typeface="Times New Roman" panose="02020603050405020304" pitchFamily="18" charset="0"/>
              </a:rPr>
              <a:t> se sent </a:t>
            </a:r>
            <a:r>
              <a:rPr lang="en-CA" sz="2000" dirty="0" err="1">
                <a:latin typeface="Times New Roman" panose="02020603050405020304" pitchFamily="18" charset="0"/>
                <a:cs typeface="Times New Roman" panose="02020603050405020304" pitchFamily="18" charset="0"/>
              </a:rPr>
              <a:t>aime</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comme</a:t>
            </a:r>
            <a:r>
              <a:rPr lang="en-CA" sz="2000" dirty="0">
                <a:latin typeface="Times New Roman" panose="02020603050405020304" pitchFamily="18" charset="0"/>
                <a:cs typeface="Times New Roman" panose="02020603050405020304" pitchFamily="18" charset="0"/>
              </a:rPr>
              <a:t> il/</a:t>
            </a:r>
            <a:r>
              <a:rPr lang="en-CA" sz="2000" dirty="0" err="1">
                <a:latin typeface="Times New Roman" panose="02020603050405020304" pitchFamily="18" charset="0"/>
                <a:cs typeface="Times New Roman" panose="02020603050405020304" pitchFamily="18" charset="0"/>
              </a:rPr>
              <a:t>elle</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est</a:t>
            </a:r>
            <a:endParaRPr lang="en-CA" sz="2000" dirty="0">
              <a:latin typeface="Times New Roman" panose="02020603050405020304" pitchFamily="18" charset="0"/>
              <a:cs typeface="Times New Roman" panose="02020603050405020304" pitchFamily="18" charset="0"/>
            </a:endParaRPr>
          </a:p>
          <a:p>
            <a:pPr marL="0" indent="0">
              <a:buNone/>
            </a:pPr>
            <a:r>
              <a:rPr lang="en-CA" sz="2000" dirty="0">
                <a:latin typeface="Times New Roman" panose="02020603050405020304" pitchFamily="18" charset="0"/>
                <a:cs typeface="Times New Roman" panose="02020603050405020304" pitchFamily="18" charset="0"/>
              </a:rPr>
              <a:t>              Ne surtout pas juger </a:t>
            </a:r>
            <a:r>
              <a:rPr lang="en-CA" sz="2000" dirty="0" err="1">
                <a:latin typeface="Times New Roman" panose="02020603050405020304" pitchFamily="18" charset="0"/>
                <a:cs typeface="Times New Roman" panose="02020603050405020304" pitchFamily="18" charset="0"/>
              </a:rPr>
              <a:t>ou</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condamner</a:t>
            </a:r>
            <a:endParaRPr lang="en-CA" sz="2000" dirty="0">
              <a:latin typeface="Times New Roman" panose="02020603050405020304" pitchFamily="18" charset="0"/>
              <a:cs typeface="Times New Roman" panose="02020603050405020304" pitchFamily="18" charset="0"/>
            </a:endParaRPr>
          </a:p>
          <a:p>
            <a:pPr marL="0" indent="0">
              <a:buNone/>
            </a:pP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celebrer</a:t>
            </a:r>
            <a:r>
              <a:rPr lang="en-CA" sz="2000" dirty="0">
                <a:latin typeface="Times New Roman" panose="02020603050405020304" pitchFamily="18" charset="0"/>
                <a:cs typeface="Times New Roman" panose="02020603050405020304" pitchFamily="18" charset="0"/>
              </a:rPr>
              <a:t> les </a:t>
            </a:r>
            <a:r>
              <a:rPr lang="en-CA" sz="2000" dirty="0" err="1">
                <a:latin typeface="Times New Roman" panose="02020603050405020304" pitchFamily="18" charset="0"/>
                <a:cs typeface="Times New Roman" panose="02020603050405020304" pitchFamily="18" charset="0"/>
              </a:rPr>
              <a:t>anniversaires</a:t>
            </a:r>
            <a:r>
              <a:rPr lang="en-CA" sz="2000" dirty="0">
                <a:latin typeface="Times New Roman" panose="02020603050405020304" pitchFamily="18" charset="0"/>
                <a:cs typeface="Times New Roman" panose="02020603050405020304" pitchFamily="18" charset="0"/>
              </a:rPr>
              <a:t> memes de </a:t>
            </a:r>
            <a:r>
              <a:rPr lang="en-CA" sz="2000" dirty="0" err="1">
                <a:latin typeface="Times New Roman" panose="02020603050405020304" pitchFamily="18" charset="0"/>
                <a:cs typeface="Times New Roman" panose="02020603050405020304" pitchFamily="18" charset="0"/>
              </a:rPr>
              <a:t>nos</a:t>
            </a:r>
            <a:r>
              <a:rPr lang="en-CA" sz="2000" dirty="0">
                <a:latin typeface="Times New Roman" panose="02020603050405020304" pitchFamily="18" charset="0"/>
                <a:cs typeface="Times New Roman" panose="02020603050405020304" pitchFamily="18" charset="0"/>
              </a:rPr>
              <a:t> parents qui </a:t>
            </a:r>
            <a:r>
              <a:rPr lang="en-CA" sz="2000" dirty="0" err="1">
                <a:latin typeface="Times New Roman" panose="02020603050405020304" pitchFamily="18" charset="0"/>
                <a:cs typeface="Times New Roman" panose="02020603050405020304" pitchFamily="18" charset="0"/>
              </a:rPr>
              <a:t>sont</a:t>
            </a:r>
            <a:r>
              <a:rPr lang="en-CA" sz="2000" dirty="0">
                <a:latin typeface="Times New Roman" panose="02020603050405020304" pitchFamily="18" charset="0"/>
                <a:cs typeface="Times New Roman" panose="02020603050405020304" pitchFamily="18" charset="0"/>
              </a:rPr>
              <a:t> loins</a:t>
            </a:r>
          </a:p>
          <a:p>
            <a:pPr>
              <a:buFont typeface="Wingdings" panose="05000000000000000000" pitchFamily="2" charset="2"/>
              <a:buChar char="ü"/>
            </a:pPr>
            <a:r>
              <a:rPr lang="en-CA" sz="2000" b="1" dirty="0">
                <a:latin typeface="Times New Roman" panose="02020603050405020304" pitchFamily="18" charset="0"/>
                <a:cs typeface="Times New Roman" panose="02020603050405020304" pitchFamily="18" charset="0"/>
              </a:rPr>
              <a:t>Savoir </a:t>
            </a:r>
            <a:r>
              <a:rPr lang="en-CA" sz="2000" b="1" dirty="0" err="1">
                <a:latin typeface="Times New Roman" panose="02020603050405020304" pitchFamily="18" charset="0"/>
                <a:cs typeface="Times New Roman" panose="02020603050405020304" pitchFamily="18" charset="0"/>
              </a:rPr>
              <a:t>perdre</a:t>
            </a:r>
            <a:endParaRPr lang="en-CA" sz="2000" b="1" dirty="0">
              <a:latin typeface="Times New Roman" panose="02020603050405020304" pitchFamily="18" charset="0"/>
              <a:cs typeface="Times New Roman" panose="02020603050405020304" pitchFamily="18" charset="0"/>
            </a:endParaRPr>
          </a:p>
          <a:p>
            <a:pPr marL="0" indent="0">
              <a:buNone/>
            </a:pP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Experience:comme</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l’enfant</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prodigue</a:t>
            </a:r>
            <a:r>
              <a:rPr lang="en-CA" sz="2000" dirty="0">
                <a:latin typeface="Times New Roman" panose="02020603050405020304" pitchFamily="18" charset="0"/>
                <a:cs typeface="Times New Roman" panose="02020603050405020304" pitchFamily="18" charset="0"/>
              </a:rPr>
              <a:t>, continuer a aimer </a:t>
            </a:r>
            <a:r>
              <a:rPr lang="en-CA" sz="2000" dirty="0" err="1">
                <a:latin typeface="Times New Roman" panose="02020603050405020304" pitchFamily="18" charset="0"/>
                <a:cs typeface="Times New Roman" panose="02020603050405020304" pitchFamily="18" charset="0"/>
              </a:rPr>
              <a:t>jusqu</a:t>
            </a:r>
            <a:r>
              <a:rPr lang="en-CA" sz="2000" dirty="0">
                <a:latin typeface="Times New Roman" panose="02020603050405020304" pitchFamily="18" charset="0"/>
                <a:cs typeface="Times New Roman" panose="02020603050405020304" pitchFamily="18" charset="0"/>
              </a:rPr>
              <a:t> a </a:t>
            </a:r>
            <a:r>
              <a:rPr lang="en-CA" sz="2000" dirty="0" err="1">
                <a:latin typeface="Times New Roman" panose="02020603050405020304" pitchFamily="18" charset="0"/>
                <a:cs typeface="Times New Roman" panose="02020603050405020304" pitchFamily="18" charset="0"/>
              </a:rPr>
              <a:t>ce</a:t>
            </a:r>
            <a:r>
              <a:rPr lang="en-CA" sz="2000" dirty="0">
                <a:latin typeface="Times New Roman" panose="02020603050405020304" pitchFamily="18" charset="0"/>
                <a:cs typeface="Times New Roman" panose="02020603050405020304" pitchFamily="18" charset="0"/>
              </a:rPr>
              <a:t> que </a:t>
            </a:r>
            <a:r>
              <a:rPr lang="en-CA" sz="2000" dirty="0" err="1">
                <a:latin typeface="Times New Roman" panose="02020603050405020304" pitchFamily="18" charset="0"/>
                <a:cs typeface="Times New Roman" panose="02020603050405020304" pitchFamily="18" charset="0"/>
              </a:rPr>
              <a:t>l’amour</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retourne</a:t>
            </a:r>
            <a:endParaRPr lang="en-CA"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L’amour</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reciproque</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tresor</a:t>
            </a:r>
            <a:r>
              <a:rPr lang="en-CA" sz="2000" dirty="0">
                <a:latin typeface="Times New Roman" panose="02020603050405020304" pitchFamily="18" charset="0"/>
                <a:cs typeface="Times New Roman" panose="02020603050405020304" pitchFamily="18" charset="0"/>
              </a:rPr>
              <a:t> de la </a:t>
            </a:r>
            <a:r>
              <a:rPr lang="en-CA" sz="2000" dirty="0" err="1">
                <a:latin typeface="Times New Roman" panose="02020603050405020304" pitchFamily="18" charset="0"/>
                <a:cs typeface="Times New Roman" panose="02020603050405020304" pitchFamily="18" charset="0"/>
              </a:rPr>
              <a:t>famille</a:t>
            </a:r>
            <a:endParaRPr lang="en-CA" sz="2000" dirty="0">
              <a:latin typeface="Times New Roman" panose="02020603050405020304" pitchFamily="18" charset="0"/>
              <a:cs typeface="Times New Roman" panose="02020603050405020304" pitchFamily="18" charset="0"/>
            </a:endParaRPr>
          </a:p>
          <a:p>
            <a:pPr marL="0" indent="0">
              <a:buNone/>
            </a:pPr>
            <a:endParaRPr lang="en-CA" sz="1500" dirty="0"/>
          </a:p>
          <a:p>
            <a:pPr>
              <a:buFont typeface="Wingdings" panose="05000000000000000000" pitchFamily="2" charset="2"/>
              <a:buChar char="ü"/>
            </a:pPr>
            <a:endParaRPr lang="en-CA" sz="1500" dirty="0"/>
          </a:p>
          <a:p>
            <a:pPr>
              <a:buFont typeface="Wingdings" panose="05000000000000000000" pitchFamily="2" charset="2"/>
              <a:buChar char="Ø"/>
            </a:pPr>
            <a:endParaRPr lang="en-CA" sz="1500" dirty="0"/>
          </a:p>
        </p:txBody>
      </p:sp>
    </p:spTree>
    <p:extLst>
      <p:ext uri="{BB962C8B-B14F-4D97-AF65-F5344CB8AC3E}">
        <p14:creationId xmlns:p14="http://schemas.microsoft.com/office/powerpoint/2010/main" val="201897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7967856-EA9F-DC04-FFD3-102BF033F5C9}"/>
              </a:ext>
            </a:extLst>
          </p:cNvPr>
          <p:cNvSpPr>
            <a:spLocks noGrp="1"/>
          </p:cNvSpPr>
          <p:nvPr>
            <p:ph type="title"/>
          </p:nvPr>
        </p:nvSpPr>
        <p:spPr>
          <a:xfrm>
            <a:off x="3050" y="713312"/>
            <a:ext cx="4109720" cy="5431376"/>
          </a:xfrm>
        </p:spPr>
        <p:txBody>
          <a:bodyPr>
            <a:normAutofit/>
          </a:bodyPr>
          <a:lstStyle/>
          <a:p>
            <a:r>
              <a:rPr lang="en-CA" dirty="0"/>
              <a:t>La </a:t>
            </a:r>
            <a:r>
              <a:rPr lang="en-CA" dirty="0" err="1"/>
              <a:t>paix</a:t>
            </a:r>
            <a:r>
              <a:rPr lang="en-CA" dirty="0"/>
              <a:t> </a:t>
            </a:r>
            <a:r>
              <a:rPr lang="en-CA" dirty="0" err="1"/>
              <a:t>en</a:t>
            </a:r>
            <a:r>
              <a:rPr lang="en-CA" dirty="0"/>
              <a:t> </a:t>
            </a:r>
            <a:r>
              <a:rPr lang="en-CA" dirty="0" err="1"/>
              <a:t>famille</a:t>
            </a:r>
            <a:endParaRPr lang="en-CA" dirty="0"/>
          </a:p>
        </p:txBody>
      </p:sp>
      <p:sp>
        <p:nvSpPr>
          <p:cNvPr id="3" name="Content Placeholder 2">
            <a:extLst>
              <a:ext uri="{FF2B5EF4-FFF2-40B4-BE49-F238E27FC236}">
                <a16:creationId xmlns:a16="http://schemas.microsoft.com/office/drawing/2014/main" id="{5F896C61-E74A-F861-832E-10F76FDAC2EE}"/>
              </a:ext>
            </a:extLst>
          </p:cNvPr>
          <p:cNvSpPr>
            <a:spLocks noGrp="1"/>
          </p:cNvSpPr>
          <p:nvPr>
            <p:ph idx="1"/>
          </p:nvPr>
        </p:nvSpPr>
        <p:spPr>
          <a:xfrm>
            <a:off x="4307840" y="713313"/>
            <a:ext cx="7045961" cy="5431376"/>
          </a:xfrm>
        </p:spPr>
        <p:txBody>
          <a:bodyPr anchor="ctr">
            <a:normAutofit/>
          </a:bodyPr>
          <a:lstStyle/>
          <a:p>
            <a:pPr>
              <a:buFont typeface="Wingdings" panose="05000000000000000000" pitchFamily="2" charset="2"/>
              <a:buChar char="v"/>
            </a:pPr>
            <a:r>
              <a:rPr lang="en-CA" sz="2400" dirty="0">
                <a:latin typeface="Times New Roman" panose="02020603050405020304" pitchFamily="18" charset="0"/>
                <a:cs typeface="Times New Roman" panose="02020603050405020304" pitchFamily="18" charset="0"/>
              </a:rPr>
              <a:t>La </a:t>
            </a:r>
            <a:r>
              <a:rPr lang="en-CA" sz="2400" dirty="0" err="1">
                <a:latin typeface="Times New Roman" panose="02020603050405020304" pitchFamily="18" charset="0"/>
                <a:cs typeface="Times New Roman" panose="02020603050405020304" pitchFamily="18" charset="0"/>
              </a:rPr>
              <a:t>priere</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en</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famille</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comme</a:t>
            </a:r>
            <a:r>
              <a:rPr lang="en-CA" sz="2400" dirty="0">
                <a:latin typeface="Times New Roman" panose="02020603050405020304" pitchFamily="18" charset="0"/>
                <a:cs typeface="Times New Roman" panose="02020603050405020304" pitchFamily="18" charset="0"/>
              </a:rPr>
              <a:t> levier pour </a:t>
            </a:r>
            <a:r>
              <a:rPr lang="en-CA" sz="2400" dirty="0" err="1">
                <a:latin typeface="Times New Roman" panose="02020603050405020304" pitchFamily="18" charset="0"/>
                <a:cs typeface="Times New Roman" panose="02020603050405020304" pitchFamily="18" charset="0"/>
              </a:rPr>
              <a:t>construire</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l’unite</a:t>
            </a:r>
            <a:endParaRPr lang="en-CA" sz="2400" dirty="0">
              <a:latin typeface="Times New Roman" panose="02020603050405020304" pitchFamily="18" charset="0"/>
              <a:cs typeface="Times New Roman" panose="02020603050405020304" pitchFamily="18" charset="0"/>
            </a:endParaRPr>
          </a:p>
          <a:p>
            <a:r>
              <a:rPr lang="en-CA" sz="2400" dirty="0">
                <a:latin typeface="Times New Roman" panose="02020603050405020304" pitchFamily="18" charset="0"/>
                <a:cs typeface="Times New Roman" panose="02020603050405020304" pitchFamily="18" charset="0"/>
              </a:rPr>
              <a:t>Prier ensemble </a:t>
            </a:r>
            <a:r>
              <a:rPr lang="en-CA" sz="2400" dirty="0" err="1">
                <a:latin typeface="Times New Roman" panose="02020603050405020304" pitchFamily="18" charset="0"/>
                <a:cs typeface="Times New Roman" panose="02020603050405020304" pitchFamily="18" charset="0"/>
              </a:rPr>
              <a:t>en</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famille</a:t>
            </a:r>
            <a:r>
              <a:rPr lang="en-CA" sz="2400" dirty="0">
                <a:latin typeface="Times New Roman" panose="02020603050405020304" pitchFamily="18" charset="0"/>
                <a:cs typeface="Times New Roman" panose="02020603050405020304" pitchFamily="18" charset="0"/>
              </a:rPr>
              <a:t> les </a:t>
            </a:r>
            <a:r>
              <a:rPr lang="en-CA" sz="2400" dirty="0" err="1">
                <a:latin typeface="Times New Roman" panose="02020603050405020304" pitchFamily="18" charset="0"/>
                <a:cs typeface="Times New Roman" panose="02020603050405020304" pitchFamily="18" charset="0"/>
              </a:rPr>
              <a:t>soirs</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avant</a:t>
            </a:r>
            <a:r>
              <a:rPr lang="en-CA" sz="2400" dirty="0">
                <a:latin typeface="Times New Roman" panose="02020603050405020304" pitchFamily="18" charset="0"/>
                <a:cs typeface="Times New Roman" panose="02020603050405020304" pitchFamily="18" charset="0"/>
              </a:rPr>
              <a:t> de se </a:t>
            </a:r>
            <a:r>
              <a:rPr lang="en-CA" sz="2400" dirty="0" err="1">
                <a:latin typeface="Times New Roman" panose="02020603050405020304" pitchFamily="18" charset="0"/>
                <a:cs typeface="Times New Roman" panose="02020603050405020304" pitchFamily="18" charset="0"/>
              </a:rPr>
              <a:t>coucher</a:t>
            </a:r>
            <a:endParaRPr lang="en-CA" sz="2400" dirty="0">
              <a:latin typeface="Times New Roman" panose="02020603050405020304" pitchFamily="18" charset="0"/>
              <a:cs typeface="Times New Roman" panose="02020603050405020304" pitchFamily="18" charset="0"/>
            </a:endParaRPr>
          </a:p>
          <a:p>
            <a:r>
              <a:rPr lang="en-CA" sz="2400" dirty="0" err="1">
                <a:latin typeface="Times New Roman" panose="02020603050405020304" pitchFamily="18" charset="0"/>
                <a:cs typeface="Times New Roman" panose="02020603050405020304" pitchFamily="18" charset="0"/>
              </a:rPr>
              <a:t>Resoudre</a:t>
            </a:r>
            <a:r>
              <a:rPr lang="en-CA" sz="2400" dirty="0">
                <a:latin typeface="Times New Roman" panose="02020603050405020304" pitchFamily="18" charset="0"/>
                <a:cs typeface="Times New Roman" panose="02020603050405020304" pitchFamily="18" charset="0"/>
              </a:rPr>
              <a:t> les </a:t>
            </a:r>
            <a:r>
              <a:rPr lang="en-CA" sz="2400" dirty="0" err="1">
                <a:latin typeface="Times New Roman" panose="02020603050405020304" pitchFamily="18" charset="0"/>
                <a:cs typeface="Times New Roman" panose="02020603050405020304" pitchFamily="18" charset="0"/>
              </a:rPr>
              <a:t>conflits</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avant</a:t>
            </a:r>
            <a:r>
              <a:rPr lang="en-CA" sz="2400" dirty="0">
                <a:latin typeface="Times New Roman" panose="02020603050405020304" pitchFamily="18" charset="0"/>
                <a:cs typeface="Times New Roman" panose="02020603050405020304" pitchFamily="18" charset="0"/>
              </a:rPr>
              <a:t> de se </a:t>
            </a:r>
            <a:r>
              <a:rPr lang="en-CA" sz="2400" dirty="0" err="1">
                <a:latin typeface="Times New Roman" panose="02020603050405020304" pitchFamily="18" charset="0"/>
                <a:cs typeface="Times New Roman" panose="02020603050405020304" pitchFamily="18" charset="0"/>
              </a:rPr>
              <a:t>coucher</a:t>
            </a:r>
            <a:endParaRPr lang="en-CA"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CA" sz="2400" dirty="0" err="1">
                <a:latin typeface="Times New Roman" panose="02020603050405020304" pitchFamily="18" charset="0"/>
                <a:cs typeface="Times New Roman" panose="02020603050405020304" pitchFamily="18" charset="0"/>
              </a:rPr>
              <a:t>Etre</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misericordieux</a:t>
            </a:r>
            <a:r>
              <a:rPr lang="en-CA" sz="2400" dirty="0">
                <a:latin typeface="Times New Roman" panose="02020603050405020304" pitchFamily="18" charset="0"/>
                <a:cs typeface="Times New Roman" panose="02020603050405020304" pitchFamily="18" charset="0"/>
              </a:rPr>
              <a:t> les </a:t>
            </a:r>
            <a:r>
              <a:rPr lang="en-CA" sz="2400" dirty="0" err="1">
                <a:latin typeface="Times New Roman" panose="02020603050405020304" pitchFamily="18" charset="0"/>
                <a:cs typeface="Times New Roman" panose="02020603050405020304" pitchFamily="18" charset="0"/>
              </a:rPr>
              <a:t>uns</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envers</a:t>
            </a:r>
            <a:r>
              <a:rPr lang="en-CA" sz="2400" dirty="0">
                <a:latin typeface="Times New Roman" panose="02020603050405020304" pitchFamily="18" charset="0"/>
                <a:cs typeface="Times New Roman" panose="02020603050405020304" pitchFamily="18" charset="0"/>
              </a:rPr>
              <a:t> les </a:t>
            </a:r>
            <a:r>
              <a:rPr lang="en-CA" sz="2400" dirty="0" err="1">
                <a:latin typeface="Times New Roman" panose="02020603050405020304" pitchFamily="18" charset="0"/>
                <a:cs typeface="Times New Roman" panose="02020603050405020304" pitchFamily="18" charset="0"/>
              </a:rPr>
              <a:t>autres</a:t>
            </a:r>
            <a:r>
              <a:rPr lang="en-CA" sz="2400" dirty="0">
                <a:latin typeface="Times New Roman" panose="02020603050405020304" pitchFamily="18" charset="0"/>
                <a:cs typeface="Times New Roman" panose="02020603050405020304" pitchFamily="18" charset="0"/>
              </a:rPr>
              <a:t> ( la patience dans </a:t>
            </a:r>
            <a:r>
              <a:rPr lang="en-CA" sz="2400" dirty="0" err="1">
                <a:latin typeface="Times New Roman" panose="02020603050405020304" pitchFamily="18" charset="0"/>
                <a:cs typeface="Times New Roman" panose="02020603050405020304" pitchFamily="18" charset="0"/>
              </a:rPr>
              <a:t>l’amour</a:t>
            </a:r>
            <a:r>
              <a:rPr lang="en-CA"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CA" sz="2400" dirty="0">
                <a:latin typeface="Times New Roman" panose="02020603050405020304" pitchFamily="18" charset="0"/>
                <a:cs typeface="Times New Roman" panose="02020603050405020304" pitchFamily="18" charset="0"/>
              </a:rPr>
              <a:t>Le sacrament de reconciliation et la conversion des </a:t>
            </a:r>
            <a:r>
              <a:rPr lang="en-CA" sz="2400" dirty="0" err="1">
                <a:latin typeface="Times New Roman" panose="02020603050405020304" pitchFamily="18" charset="0"/>
                <a:cs typeface="Times New Roman" panose="02020603050405020304" pitchFamily="18" charset="0"/>
              </a:rPr>
              <a:t>coeurs</a:t>
            </a:r>
            <a:endParaRPr lang="en-CA"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CA" sz="2400" dirty="0" err="1">
                <a:latin typeface="Times New Roman" panose="02020603050405020304" pitchFamily="18" charset="0"/>
                <a:cs typeface="Times New Roman" panose="02020603050405020304" pitchFamily="18" charset="0"/>
              </a:rPr>
              <a:t>Participer</a:t>
            </a:r>
            <a:r>
              <a:rPr lang="en-CA" sz="2400" dirty="0">
                <a:latin typeface="Times New Roman" panose="02020603050405020304" pitchFamily="18" charset="0"/>
                <a:cs typeface="Times New Roman" panose="02020603050405020304" pitchFamily="18" charset="0"/>
              </a:rPr>
              <a:t> a la </a:t>
            </a:r>
            <a:r>
              <a:rPr lang="en-CA" sz="2400" dirty="0" err="1">
                <a:latin typeface="Times New Roman" panose="02020603050405020304" pitchFamily="18" charset="0"/>
                <a:cs typeface="Times New Roman" panose="02020603050405020304" pitchFamily="18" charset="0"/>
              </a:rPr>
              <a:t>messe</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en</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famille</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l’Eucharistie</a:t>
            </a:r>
            <a:r>
              <a:rPr lang="en-CA" sz="2400" dirty="0">
                <a:latin typeface="Times New Roman" panose="02020603050405020304" pitchFamily="18" charset="0"/>
                <a:cs typeface="Times New Roman" panose="02020603050405020304" pitchFamily="18" charset="0"/>
              </a:rPr>
              <a:t>)</a:t>
            </a:r>
          </a:p>
          <a:p>
            <a:r>
              <a:rPr lang="en-CA" sz="2400" dirty="0">
                <a:latin typeface="Times New Roman" panose="02020603050405020304" pitchFamily="18" charset="0"/>
                <a:cs typeface="Times New Roman" panose="02020603050405020304" pitchFamily="18" charset="0"/>
              </a:rPr>
              <a:t>Jesus au milieu de </a:t>
            </a:r>
            <a:r>
              <a:rPr lang="en-CA" sz="2400" dirty="0" err="1">
                <a:latin typeface="Times New Roman" panose="02020603050405020304" pitchFamily="18" charset="0"/>
                <a:cs typeface="Times New Roman" panose="02020603050405020304" pitchFamily="18" charset="0"/>
              </a:rPr>
              <a:t>chaque</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membre</a:t>
            </a:r>
            <a:r>
              <a:rPr lang="en-CA" sz="2400" dirty="0">
                <a:latin typeface="Times New Roman" panose="02020603050405020304" pitchFamily="18" charset="0"/>
                <a:cs typeface="Times New Roman" panose="02020603050405020304" pitchFamily="18" charset="0"/>
              </a:rPr>
              <a:t> de la </a:t>
            </a:r>
            <a:r>
              <a:rPr lang="en-CA" sz="2400" dirty="0" err="1">
                <a:latin typeface="Times New Roman" panose="02020603050405020304" pitchFamily="18" charset="0"/>
                <a:cs typeface="Times New Roman" panose="02020603050405020304" pitchFamily="18" charset="0"/>
              </a:rPr>
              <a:t>famille</a:t>
            </a:r>
            <a:r>
              <a:rPr lang="en-CA" sz="2400" dirty="0">
                <a:latin typeface="Times New Roman" panose="02020603050405020304" pitchFamily="18" charset="0"/>
                <a:cs typeface="Times New Roman" panose="02020603050405020304" pitchFamily="18" charset="0"/>
              </a:rPr>
              <a:t> les unit.</a:t>
            </a:r>
          </a:p>
          <a:p>
            <a:pPr>
              <a:buFont typeface="Wingdings" panose="05000000000000000000" pitchFamily="2" charset="2"/>
              <a:buChar char="ü"/>
            </a:pPr>
            <a:endParaRPr lang="en-CA" sz="2000" dirty="0"/>
          </a:p>
        </p:txBody>
      </p:sp>
    </p:spTree>
    <p:extLst>
      <p:ext uri="{BB962C8B-B14F-4D97-AF65-F5344CB8AC3E}">
        <p14:creationId xmlns:p14="http://schemas.microsoft.com/office/powerpoint/2010/main" val="159391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9541-70C2-3A09-F49F-4DC864907723}"/>
              </a:ext>
            </a:extLst>
          </p:cNvPr>
          <p:cNvSpPr>
            <a:spLocks noGrp="1"/>
          </p:cNvSpPr>
          <p:nvPr>
            <p:ph type="title"/>
          </p:nvPr>
        </p:nvSpPr>
        <p:spPr>
          <a:xfrm>
            <a:off x="640080" y="325369"/>
            <a:ext cx="4368602" cy="1956841"/>
          </a:xfrm>
        </p:spPr>
        <p:txBody>
          <a:bodyPr anchor="b">
            <a:normAutofit/>
          </a:bodyPr>
          <a:lstStyle/>
          <a:p>
            <a:r>
              <a:rPr lang="en-CA" sz="4600" dirty="0"/>
              <a:t>Message du </a:t>
            </a:r>
            <a:r>
              <a:rPr lang="en-CA" sz="4600" dirty="0" err="1"/>
              <a:t>pape</a:t>
            </a:r>
            <a:r>
              <a:rPr lang="en-CA" sz="4600" dirty="0"/>
              <a:t> aux </a:t>
            </a:r>
            <a:r>
              <a:rPr lang="en-CA" sz="4600" dirty="0" err="1"/>
              <a:t>familles</a:t>
            </a:r>
            <a:endParaRPr lang="en-CA" sz="4600" dirty="0"/>
          </a:p>
        </p:txBody>
      </p:sp>
      <p:sp>
        <p:nvSpPr>
          <p:cNvPr id="3" name="Content Placeholder 2">
            <a:extLst>
              <a:ext uri="{FF2B5EF4-FFF2-40B4-BE49-F238E27FC236}">
                <a16:creationId xmlns:a16="http://schemas.microsoft.com/office/drawing/2014/main" id="{50F72C93-9A9D-9F78-6DD2-1BF7662D9AAC}"/>
              </a:ext>
            </a:extLst>
          </p:cNvPr>
          <p:cNvSpPr>
            <a:spLocks noGrp="1"/>
          </p:cNvSpPr>
          <p:nvPr>
            <p:ph idx="1"/>
          </p:nvPr>
        </p:nvSpPr>
        <p:spPr>
          <a:xfrm>
            <a:off x="190038" y="2915457"/>
            <a:ext cx="5268686" cy="3320668"/>
          </a:xfrm>
        </p:spPr>
        <p:txBody>
          <a:bodyPr>
            <a:normAutofit/>
          </a:bodyPr>
          <a:lstStyle/>
          <a:p>
            <a:pPr marL="0" indent="0" algn="l">
              <a:buNone/>
            </a:pPr>
            <a:r>
              <a:rPr lang="fr-FR" sz="1600" b="0" i="0" dirty="0">
                <a:effectLst/>
                <a:highlight>
                  <a:srgbClr val="FFFFFF"/>
                </a:highlight>
                <a:latin typeface="Arial" panose="020B0604020202020204" pitchFamily="34" charset="0"/>
                <a:cs typeface="Arial" panose="020B0604020202020204" pitchFamily="34" charset="0"/>
              </a:rPr>
              <a:t>Lors d’une </a:t>
            </a:r>
            <a:r>
              <a:rPr lang="fr-FR" sz="1600" b="1" i="0" dirty="0">
                <a:effectLst/>
                <a:highlight>
                  <a:srgbClr val="FFFFFF"/>
                </a:highlight>
                <a:latin typeface="Arial" panose="020B0604020202020204" pitchFamily="34" charset="0"/>
                <a:cs typeface="Arial" panose="020B0604020202020204" pitchFamily="34" charset="0"/>
              </a:rPr>
              <a:t>audience générale</a:t>
            </a:r>
            <a:r>
              <a:rPr lang="fr-FR" sz="1600" b="0" i="0" dirty="0">
                <a:effectLst/>
                <a:highlight>
                  <a:srgbClr val="FFFFFF"/>
                </a:highlight>
                <a:latin typeface="Arial" panose="020B0604020202020204" pitchFamily="34" charset="0"/>
                <a:cs typeface="Arial" panose="020B0604020202020204" pitchFamily="34" charset="0"/>
              </a:rPr>
              <a:t> en </a:t>
            </a:r>
            <a:r>
              <a:rPr lang="fr-FR" sz="1600" b="1" i="0" dirty="0">
                <a:effectLst/>
                <a:highlight>
                  <a:srgbClr val="FFFFFF"/>
                </a:highlight>
                <a:latin typeface="Arial" panose="020B0604020202020204" pitchFamily="34" charset="0"/>
                <a:cs typeface="Arial" panose="020B0604020202020204" pitchFamily="34" charset="0"/>
              </a:rPr>
              <a:t>2015</a:t>
            </a:r>
            <a:r>
              <a:rPr lang="fr-FR" sz="1600" b="0" i="0" dirty="0">
                <a:effectLst/>
                <a:highlight>
                  <a:srgbClr val="FFFFFF"/>
                </a:highlight>
                <a:latin typeface="Arial" panose="020B0604020202020204" pitchFamily="34" charset="0"/>
                <a:cs typeface="Arial" panose="020B0604020202020204" pitchFamily="34" charset="0"/>
              </a:rPr>
              <a:t>,  le Pape a souvent souligné l’importance des mots </a:t>
            </a:r>
            <a:r>
              <a:rPr lang="fr-FR" sz="1600" b="1" i="0" dirty="0">
                <a:effectLst/>
                <a:highlight>
                  <a:srgbClr val="FFFFFF"/>
                </a:highlight>
                <a:latin typeface="Arial" panose="020B0604020202020204" pitchFamily="34" charset="0"/>
                <a:cs typeface="Arial" panose="020B0604020202020204" pitchFamily="34" charset="0"/>
              </a:rPr>
              <a:t>“S’il te plaît”</a:t>
            </a:r>
            <a:r>
              <a:rPr lang="fr-FR" sz="1600" b="0" i="0" dirty="0">
                <a:effectLst/>
                <a:highlight>
                  <a:srgbClr val="FFFFFF"/>
                </a:highlight>
                <a:latin typeface="Arial" panose="020B0604020202020204" pitchFamily="34" charset="0"/>
                <a:cs typeface="Arial" panose="020B0604020202020204" pitchFamily="34" charset="0"/>
              </a:rPr>
              <a:t>, </a:t>
            </a:r>
            <a:r>
              <a:rPr lang="fr-FR" sz="1600" b="1" i="0" dirty="0">
                <a:effectLst/>
                <a:highlight>
                  <a:srgbClr val="FFFFFF"/>
                </a:highlight>
                <a:latin typeface="Arial" panose="020B0604020202020204" pitchFamily="34" charset="0"/>
                <a:cs typeface="Arial" panose="020B0604020202020204" pitchFamily="34" charset="0"/>
              </a:rPr>
              <a:t>“merci”</a:t>
            </a:r>
            <a:r>
              <a:rPr lang="fr-FR" sz="1600" b="0" i="0" dirty="0">
                <a:effectLst/>
                <a:highlight>
                  <a:srgbClr val="FFFFFF"/>
                </a:highlight>
                <a:latin typeface="Arial" panose="020B0604020202020204" pitchFamily="34" charset="0"/>
                <a:cs typeface="Arial" panose="020B0604020202020204" pitchFamily="34" charset="0"/>
              </a:rPr>
              <a:t> et </a:t>
            </a:r>
            <a:r>
              <a:rPr lang="fr-FR" sz="1600" b="1" i="0" dirty="0">
                <a:effectLst/>
                <a:highlight>
                  <a:srgbClr val="FFFFFF"/>
                </a:highlight>
                <a:latin typeface="Arial" panose="020B0604020202020204" pitchFamily="34" charset="0"/>
                <a:cs typeface="Arial" panose="020B0604020202020204" pitchFamily="34" charset="0"/>
              </a:rPr>
              <a:t>“pardon”</a:t>
            </a:r>
            <a:r>
              <a:rPr lang="fr-FR" sz="1600" b="0" i="0" dirty="0">
                <a:effectLst/>
                <a:highlight>
                  <a:srgbClr val="FFFFFF"/>
                </a:highlight>
                <a:latin typeface="Arial" panose="020B0604020202020204" pitchFamily="34" charset="0"/>
                <a:cs typeface="Arial" panose="020B0604020202020204" pitchFamily="34" charset="0"/>
              </a:rPr>
              <a:t> dans nos vies.</a:t>
            </a:r>
          </a:p>
          <a:p>
            <a:pPr marL="0" indent="0" algn="l">
              <a:buNone/>
            </a:pPr>
            <a:r>
              <a:rPr lang="fr-FR" sz="1600" b="0" i="0" dirty="0">
                <a:effectLst/>
                <a:highlight>
                  <a:srgbClr val="FFFFFF"/>
                </a:highlight>
                <a:latin typeface="Arial" panose="020B0604020202020204" pitchFamily="34" charset="0"/>
                <a:cs typeface="Arial" panose="020B0604020202020204" pitchFamily="34" charset="0"/>
              </a:rPr>
              <a:t>il a déclaré que ces mots ouvrent la voie pour bien vivre en famille et en paix. </a:t>
            </a:r>
          </a:p>
          <a:p>
            <a:pPr marL="0" indent="0" algn="l">
              <a:buNone/>
            </a:pPr>
            <a:r>
              <a:rPr lang="fr-FR" sz="1600" b="0" i="0" dirty="0">
                <a:effectLst/>
                <a:highlight>
                  <a:srgbClr val="FFFFFF"/>
                </a:highlight>
                <a:latin typeface="Arial" panose="020B0604020202020204" pitchFamily="34" charset="0"/>
                <a:cs typeface="Arial" panose="020B0604020202020204" pitchFamily="34" charset="0"/>
              </a:rPr>
              <a:t>Ils sont simples, mais pas toujours faciles à mettre en pratique. </a:t>
            </a:r>
          </a:p>
          <a:p>
            <a:pPr marL="0" indent="0" algn="l">
              <a:buNone/>
            </a:pPr>
            <a:r>
              <a:rPr lang="fr-FR" sz="1600" b="0" i="0" u="sng" dirty="0">
                <a:effectLst/>
                <a:highlight>
                  <a:srgbClr val="FFFFFF"/>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Ils contiennent une grande force : celle de protéger la maison et de renforcer les relations familiales</a:t>
            </a:r>
            <a:endParaRPr lang="fr-FR" sz="1600" b="0" i="0" u="sng" dirty="0">
              <a:effectLst/>
              <a:highlight>
                <a:srgbClr val="FFFFFF"/>
              </a:highlight>
              <a:latin typeface="Arial" panose="020B0604020202020204" pitchFamily="34" charset="0"/>
              <a:cs typeface="Arial" panose="020B0604020202020204" pitchFamily="34" charset="0"/>
            </a:endParaRPr>
          </a:p>
          <a:p>
            <a:pPr marL="0" indent="0">
              <a:buNone/>
            </a:pPr>
            <a:endParaRPr lang="en-CA" sz="2200" dirty="0"/>
          </a:p>
        </p:txBody>
      </p:sp>
      <p:pic>
        <p:nvPicPr>
          <p:cNvPr id="4098" name="Picture 2" descr="25e dimanche C : La miséricorde de Dieu">
            <a:extLst>
              <a:ext uri="{FF2B5EF4-FFF2-40B4-BE49-F238E27FC236}">
                <a16:creationId xmlns:a16="http://schemas.microsoft.com/office/drawing/2014/main" id="{7F1146D5-1797-62E7-A619-B658435BFF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86" r="1238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76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002FD35-490D-F80B-5738-442EDC0B5BE5}"/>
              </a:ext>
            </a:extLst>
          </p:cNvPr>
          <p:cNvSpPr>
            <a:spLocks noGrp="1"/>
          </p:cNvSpPr>
          <p:nvPr>
            <p:ph type="title"/>
          </p:nvPr>
        </p:nvSpPr>
        <p:spPr>
          <a:xfrm>
            <a:off x="838200" y="713312"/>
            <a:ext cx="4038600" cy="5431376"/>
          </a:xfrm>
        </p:spPr>
        <p:txBody>
          <a:bodyPr>
            <a:normAutofit/>
          </a:bodyPr>
          <a:lstStyle/>
          <a:p>
            <a:r>
              <a:rPr lang="en-CA" dirty="0"/>
              <a:t>La </a:t>
            </a:r>
            <a:r>
              <a:rPr lang="en-CA" dirty="0" err="1"/>
              <a:t>paix</a:t>
            </a:r>
            <a:r>
              <a:rPr lang="en-CA" dirty="0"/>
              <a:t> </a:t>
            </a:r>
            <a:r>
              <a:rPr lang="en-CA" dirty="0" err="1"/>
              <a:t>en</a:t>
            </a:r>
            <a:r>
              <a:rPr lang="en-CA" dirty="0"/>
              <a:t> </a:t>
            </a:r>
            <a:r>
              <a:rPr lang="en-CA" dirty="0" err="1"/>
              <a:t>Communaute</a:t>
            </a:r>
            <a:endParaRPr lang="en-CA" dirty="0"/>
          </a:p>
        </p:txBody>
      </p:sp>
      <p:sp>
        <p:nvSpPr>
          <p:cNvPr id="3" name="Content Placeholder 2">
            <a:extLst>
              <a:ext uri="{FF2B5EF4-FFF2-40B4-BE49-F238E27FC236}">
                <a16:creationId xmlns:a16="http://schemas.microsoft.com/office/drawing/2014/main" id="{F140E502-832E-2240-3E02-8C0603166068}"/>
              </a:ext>
            </a:extLst>
          </p:cNvPr>
          <p:cNvSpPr>
            <a:spLocks noGrp="1"/>
          </p:cNvSpPr>
          <p:nvPr>
            <p:ph idx="1"/>
          </p:nvPr>
        </p:nvSpPr>
        <p:spPr>
          <a:xfrm>
            <a:off x="4563291" y="713313"/>
            <a:ext cx="6790510" cy="5431376"/>
          </a:xfrm>
        </p:spPr>
        <p:txBody>
          <a:bodyPr anchor="ctr">
            <a:normAutofit/>
          </a:bodyPr>
          <a:lstStyle/>
          <a:p>
            <a:pPr>
              <a:lnSpc>
                <a:spcPct val="150000"/>
              </a:lnSpc>
              <a:buFont typeface="Wingdings" panose="05000000000000000000" pitchFamily="2" charset="2"/>
              <a:buChar char="v"/>
            </a:pPr>
            <a:r>
              <a:rPr lang="en-CA" sz="2000" dirty="0">
                <a:latin typeface="Times New Roman" panose="02020603050405020304" pitchFamily="18" charset="0"/>
                <a:cs typeface="Times New Roman" panose="02020603050405020304" pitchFamily="18" charset="0"/>
              </a:rPr>
              <a:t>Educating young people in Justice and peace</a:t>
            </a:r>
          </a:p>
          <a:p>
            <a:pPr>
              <a:lnSpc>
                <a:spcPct val="150000"/>
              </a:lnSpc>
              <a:buFont typeface="Wingdings" panose="05000000000000000000" pitchFamily="2" charset="2"/>
              <a:buChar char="ü"/>
            </a:pPr>
            <a:r>
              <a:rPr lang="en-CA" sz="2000" dirty="0" err="1">
                <a:latin typeface="Times New Roman" panose="02020603050405020304" pitchFamily="18" charset="0"/>
                <a:cs typeface="Times New Roman" panose="02020603050405020304" pitchFamily="18" charset="0"/>
              </a:rPr>
              <a:t>Etre</a:t>
            </a:r>
            <a:r>
              <a:rPr lang="en-CA" sz="2000" dirty="0">
                <a:latin typeface="Times New Roman" panose="02020603050405020304" pitchFamily="18" charset="0"/>
                <a:cs typeface="Times New Roman" panose="02020603050405020304" pitchFamily="18" charset="0"/>
              </a:rPr>
              <a:t> a l </a:t>
            </a:r>
            <a:r>
              <a:rPr lang="en-CA" sz="2000" dirty="0" err="1">
                <a:latin typeface="Times New Roman" panose="02020603050405020304" pitchFamily="18" charset="0"/>
                <a:cs typeface="Times New Roman" panose="02020603050405020304" pitchFamily="18" charset="0"/>
              </a:rPr>
              <a:t>ecoute</a:t>
            </a:r>
            <a:r>
              <a:rPr lang="en-CA" sz="2000" dirty="0">
                <a:latin typeface="Times New Roman" panose="02020603050405020304" pitchFamily="18" charset="0"/>
                <a:cs typeface="Times New Roman" panose="02020603050405020304" pitchFamily="18" charset="0"/>
              </a:rPr>
              <a:t> des </a:t>
            </a:r>
            <a:r>
              <a:rPr lang="en-CA" sz="2000" dirty="0" err="1">
                <a:latin typeface="Times New Roman" panose="02020603050405020304" pitchFamily="18" charset="0"/>
                <a:cs typeface="Times New Roman" panose="02020603050405020304" pitchFamily="18" charset="0"/>
              </a:rPr>
              <a:t>jeunes</a:t>
            </a:r>
            <a:r>
              <a:rPr lang="en-CA" sz="2000" dirty="0">
                <a:latin typeface="Times New Roman" panose="02020603050405020304" pitchFamily="18" charset="0"/>
                <a:cs typeface="Times New Roman" panose="02020603050405020304" pitchFamily="18" charset="0"/>
              </a:rPr>
              <a:t> et les </a:t>
            </a:r>
            <a:r>
              <a:rPr lang="en-CA" sz="2000" dirty="0" err="1">
                <a:latin typeface="Times New Roman" panose="02020603050405020304" pitchFamily="18" charset="0"/>
                <a:cs typeface="Times New Roman" panose="02020603050405020304" pitchFamily="18" charset="0"/>
              </a:rPr>
              <a:t>accompagner</a:t>
            </a:r>
            <a:r>
              <a:rPr lang="en-CA" sz="2000" dirty="0">
                <a:latin typeface="Times New Roman" panose="02020603050405020304" pitchFamily="18" charset="0"/>
                <a:cs typeface="Times New Roman" panose="02020603050405020304" pitchFamily="18" charset="0"/>
              </a:rPr>
              <a:t> (Gen </a:t>
            </a:r>
            <a:r>
              <a:rPr lang="en-CA" sz="2000" dirty="0" err="1">
                <a:latin typeface="Times New Roman" panose="02020603050405020304" pitchFamily="18" charset="0"/>
                <a:cs typeface="Times New Roman" panose="02020603050405020304" pitchFamily="18" charset="0"/>
              </a:rPr>
              <a:t>fest,Congres</a:t>
            </a:r>
            <a:r>
              <a:rPr lang="en-CA" sz="2000" dirty="0">
                <a:latin typeface="Times New Roman" panose="02020603050405020304" pitchFamily="18" charset="0"/>
                <a:cs typeface="Times New Roman" panose="02020603050405020304" pitchFamily="18" charset="0"/>
              </a:rPr>
              <a:t> gen 3….)</a:t>
            </a:r>
          </a:p>
          <a:p>
            <a:pPr>
              <a:lnSpc>
                <a:spcPct val="150000"/>
              </a:lnSpc>
              <a:buFont typeface="Wingdings" panose="05000000000000000000" pitchFamily="2" charset="2"/>
              <a:buChar char="ü"/>
            </a:pPr>
            <a:r>
              <a:rPr lang="en-CA" sz="2000" dirty="0" err="1">
                <a:latin typeface="Times New Roman" panose="02020603050405020304" pitchFamily="18" charset="0"/>
                <a:cs typeface="Times New Roman" panose="02020603050405020304" pitchFamily="18" charset="0"/>
              </a:rPr>
              <a:t>Etre</a:t>
            </a:r>
            <a:r>
              <a:rPr lang="en-CA" sz="2000" dirty="0">
                <a:latin typeface="Times New Roman" panose="02020603050405020304" pitchFamily="18" charset="0"/>
                <a:cs typeface="Times New Roman" panose="02020603050405020304" pitchFamily="18" charset="0"/>
              </a:rPr>
              <a:t> model par action pour les </a:t>
            </a:r>
            <a:r>
              <a:rPr lang="en-CA" sz="2000" dirty="0" err="1">
                <a:latin typeface="Times New Roman" panose="02020603050405020304" pitchFamily="18" charset="0"/>
                <a:cs typeface="Times New Roman" panose="02020603050405020304" pitchFamily="18" charset="0"/>
              </a:rPr>
              <a:t>jeunes</a:t>
            </a:r>
            <a:endParaRPr lang="en-CA" sz="20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en-CA" sz="2000" dirty="0">
                <a:latin typeface="Times New Roman" panose="02020603050405020304" pitchFamily="18" charset="0"/>
                <a:cs typeface="Times New Roman" panose="02020603050405020304" pitchFamily="18" charset="0"/>
              </a:rPr>
              <a:t>Organiser/</a:t>
            </a:r>
            <a:r>
              <a:rPr lang="en-CA" sz="2000" dirty="0" err="1">
                <a:latin typeface="Times New Roman" panose="02020603050405020304" pitchFamily="18" charset="0"/>
                <a:cs typeface="Times New Roman" panose="02020603050405020304" pitchFamily="18" charset="0"/>
              </a:rPr>
              <a:t>participer</a:t>
            </a:r>
            <a:r>
              <a:rPr lang="en-CA" sz="2000" dirty="0">
                <a:latin typeface="Times New Roman" panose="02020603050405020304" pitchFamily="18" charset="0"/>
                <a:cs typeface="Times New Roman" panose="02020603050405020304" pitchFamily="18" charset="0"/>
              </a:rPr>
              <a:t> a des </a:t>
            </a:r>
            <a:r>
              <a:rPr lang="en-CA" sz="2000" dirty="0" err="1">
                <a:latin typeface="Times New Roman" panose="02020603050405020304" pitchFamily="18" charset="0"/>
                <a:cs typeface="Times New Roman" panose="02020603050405020304" pitchFamily="18" charset="0"/>
              </a:rPr>
              <a:t>activites</a:t>
            </a:r>
            <a:r>
              <a:rPr lang="en-CA" sz="2000" dirty="0">
                <a:latin typeface="Times New Roman" panose="02020603050405020304" pitchFamily="18" charset="0"/>
                <a:cs typeface="Times New Roman" panose="02020603050405020304" pitchFamily="18" charset="0"/>
              </a:rPr>
              <a:t> de la </a:t>
            </a:r>
            <a:r>
              <a:rPr lang="en-CA" sz="2000" dirty="0" err="1">
                <a:latin typeface="Times New Roman" panose="02020603050405020304" pitchFamily="18" charset="0"/>
                <a:cs typeface="Times New Roman" panose="02020603050405020304" pitchFamily="18" charset="0"/>
              </a:rPr>
              <a:t>communaute</a:t>
            </a:r>
            <a:endParaRPr lang="en-CA" sz="20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en-CA" sz="2000" dirty="0">
                <a:latin typeface="Times New Roman" panose="02020603050405020304" pitchFamily="18" charset="0"/>
                <a:cs typeface="Times New Roman" panose="02020603050405020304" pitchFamily="18" charset="0"/>
              </a:rPr>
              <a:t>Dialogue et amour </a:t>
            </a:r>
            <a:r>
              <a:rPr lang="en-CA" sz="2000" dirty="0" err="1">
                <a:latin typeface="Times New Roman" panose="02020603050405020304" pitchFamily="18" charset="0"/>
                <a:cs typeface="Times New Roman" panose="02020603050405020304" pitchFamily="18" charset="0"/>
              </a:rPr>
              <a:t>intergenerationnel</a:t>
            </a:r>
            <a:r>
              <a:rPr lang="en-CA" sz="2000" dirty="0">
                <a:latin typeface="Times New Roman" panose="02020603050405020304" pitchFamily="18" charset="0"/>
                <a:cs typeface="Times New Roman" panose="02020603050405020304" pitchFamily="18" charset="0"/>
              </a:rPr>
              <a:t>/inter-</a:t>
            </a:r>
            <a:r>
              <a:rPr lang="en-CA" sz="2000" dirty="0" err="1">
                <a:latin typeface="Times New Roman" panose="02020603050405020304" pitchFamily="18" charset="0"/>
                <a:cs typeface="Times New Roman" panose="02020603050405020304" pitchFamily="18" charset="0"/>
              </a:rPr>
              <a:t>communautaire</a:t>
            </a:r>
            <a:endParaRPr lang="en-CA" sz="2000" dirty="0">
              <a:latin typeface="Times New Roman" panose="02020603050405020304" pitchFamily="18" charset="0"/>
              <a:cs typeface="Times New Roman" panose="02020603050405020304" pitchFamily="18" charset="0"/>
            </a:endParaRPr>
          </a:p>
          <a:p>
            <a:pPr>
              <a:lnSpc>
                <a:spcPct val="150000"/>
              </a:lnSpc>
              <a:buFont typeface="Courier New" panose="02070309020205020404" pitchFamily="49" charset="0"/>
              <a:buChar char="o"/>
            </a:pPr>
            <a:r>
              <a:rPr lang="en-CA" sz="2000" dirty="0">
                <a:latin typeface="Times New Roman" panose="02020603050405020304" pitchFamily="18" charset="0"/>
                <a:cs typeface="Times New Roman" panose="02020603050405020304" pitchFamily="18" charset="0"/>
              </a:rPr>
              <a:t>    Connecter les enfants et les </a:t>
            </a:r>
            <a:r>
              <a:rPr lang="en-CA" sz="2000" dirty="0" err="1">
                <a:latin typeface="Times New Roman" panose="02020603050405020304" pitchFamily="18" charset="0"/>
                <a:cs typeface="Times New Roman" panose="02020603050405020304" pitchFamily="18" charset="0"/>
              </a:rPr>
              <a:t>personnes</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agees</a:t>
            </a:r>
            <a:endParaRPr lang="en-CA" sz="20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v"/>
            </a:pPr>
            <a:endParaRPr lang="en-C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36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002FD35-490D-F80B-5738-442EDC0B5BE5}"/>
              </a:ext>
            </a:extLst>
          </p:cNvPr>
          <p:cNvSpPr>
            <a:spLocks noGrp="1"/>
          </p:cNvSpPr>
          <p:nvPr>
            <p:ph type="title"/>
          </p:nvPr>
        </p:nvSpPr>
        <p:spPr>
          <a:xfrm>
            <a:off x="411479" y="782981"/>
            <a:ext cx="4038600" cy="5431376"/>
          </a:xfrm>
        </p:spPr>
        <p:txBody>
          <a:bodyPr>
            <a:normAutofit/>
          </a:bodyPr>
          <a:lstStyle/>
          <a:p>
            <a:r>
              <a:rPr lang="en-CA" dirty="0"/>
              <a:t>La </a:t>
            </a:r>
            <a:r>
              <a:rPr lang="en-CA" dirty="0" err="1"/>
              <a:t>paix</a:t>
            </a:r>
            <a:r>
              <a:rPr lang="en-CA" dirty="0"/>
              <a:t> </a:t>
            </a:r>
            <a:r>
              <a:rPr lang="en-CA" dirty="0" err="1"/>
              <a:t>en</a:t>
            </a:r>
            <a:r>
              <a:rPr lang="en-CA" dirty="0"/>
              <a:t> </a:t>
            </a:r>
            <a:r>
              <a:rPr lang="en-CA" dirty="0" err="1"/>
              <a:t>Communaute</a:t>
            </a:r>
            <a:endParaRPr lang="en-CA" dirty="0"/>
          </a:p>
        </p:txBody>
      </p:sp>
      <p:sp>
        <p:nvSpPr>
          <p:cNvPr id="3" name="Content Placeholder 2">
            <a:extLst>
              <a:ext uri="{FF2B5EF4-FFF2-40B4-BE49-F238E27FC236}">
                <a16:creationId xmlns:a16="http://schemas.microsoft.com/office/drawing/2014/main" id="{F140E502-832E-2240-3E02-8C0603166068}"/>
              </a:ext>
            </a:extLst>
          </p:cNvPr>
          <p:cNvSpPr>
            <a:spLocks noGrp="1"/>
          </p:cNvSpPr>
          <p:nvPr>
            <p:ph idx="1"/>
          </p:nvPr>
        </p:nvSpPr>
        <p:spPr>
          <a:xfrm>
            <a:off x="4450080" y="713312"/>
            <a:ext cx="7518399" cy="6225967"/>
          </a:xfrm>
        </p:spPr>
        <p:txBody>
          <a:bodyPr anchor="ctr">
            <a:normAutofit/>
          </a:bodyPr>
          <a:lstStyle/>
          <a:p>
            <a:pPr>
              <a:lnSpc>
                <a:spcPct val="150000"/>
              </a:lnSpc>
              <a:buFont typeface="Wingdings" panose="05000000000000000000" pitchFamily="2" charset="2"/>
              <a:buChar char="Ø"/>
            </a:pPr>
            <a:endParaRPr lang="en-CA" sz="17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endParaRPr lang="en-CA" sz="1700" dirty="0">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ü"/>
            </a:pPr>
            <a:r>
              <a:rPr lang="en-CA" sz="1700" dirty="0">
                <a:latin typeface="Times New Roman" panose="02020603050405020304" pitchFamily="18" charset="0"/>
                <a:cs typeface="Times New Roman" panose="02020603050405020304" pitchFamily="18" charset="0"/>
              </a:rPr>
              <a:t>Vivre </a:t>
            </a:r>
            <a:r>
              <a:rPr lang="en-CA" sz="1700" dirty="0" err="1">
                <a:latin typeface="Times New Roman" panose="02020603050405020304" pitchFamily="18" charset="0"/>
                <a:cs typeface="Times New Roman" panose="02020603050405020304" pitchFamily="18" charset="0"/>
              </a:rPr>
              <a:t>comme</a:t>
            </a:r>
            <a:r>
              <a:rPr lang="en-CA" sz="1700" dirty="0">
                <a:latin typeface="Times New Roman" panose="02020603050405020304" pitchFamily="18" charset="0"/>
                <a:cs typeface="Times New Roman" panose="02020603050405020304" pitchFamily="18" charset="0"/>
              </a:rPr>
              <a:t> les premieres </a:t>
            </a:r>
            <a:r>
              <a:rPr lang="en-CA" sz="1700" dirty="0" err="1">
                <a:latin typeface="Times New Roman" panose="02020603050405020304" pitchFamily="18" charset="0"/>
                <a:cs typeface="Times New Roman" panose="02020603050405020304" pitchFamily="18" charset="0"/>
              </a:rPr>
              <a:t>communautes</a:t>
            </a:r>
            <a:r>
              <a:rPr lang="en-CA" sz="1700" dirty="0">
                <a:latin typeface="Times New Roman" panose="02020603050405020304" pitchFamily="18" charset="0"/>
                <a:cs typeface="Times New Roman" panose="02020603050405020304" pitchFamily="18" charset="0"/>
              </a:rPr>
              <a:t> </a:t>
            </a:r>
            <a:r>
              <a:rPr lang="en-CA" sz="1700" dirty="0" err="1">
                <a:latin typeface="Times New Roman" panose="02020603050405020304" pitchFamily="18" charset="0"/>
                <a:cs typeface="Times New Roman" panose="02020603050405020304" pitchFamily="18" charset="0"/>
              </a:rPr>
              <a:t>chretiennes</a:t>
            </a:r>
            <a:endParaRPr lang="en-CA" sz="1700" dirty="0">
              <a:latin typeface="Times New Roman" panose="02020603050405020304" pitchFamily="18" charset="0"/>
              <a:cs typeface="Times New Roman" panose="02020603050405020304" pitchFamily="18" charset="0"/>
            </a:endParaRPr>
          </a:p>
          <a:p>
            <a:pPr>
              <a:lnSpc>
                <a:spcPct val="110000"/>
              </a:lnSpc>
            </a:pPr>
            <a:r>
              <a:rPr lang="en-CA" sz="1700" b="1" dirty="0" err="1">
                <a:latin typeface="Times New Roman" panose="02020603050405020304" pitchFamily="18" charset="0"/>
                <a:cs typeface="Times New Roman" panose="02020603050405020304" pitchFamily="18" charset="0"/>
              </a:rPr>
              <a:t>Charite</a:t>
            </a:r>
            <a:r>
              <a:rPr lang="en-CA" sz="1700" b="1" dirty="0">
                <a:latin typeface="Times New Roman" panose="02020603050405020304" pitchFamily="18" charset="0"/>
                <a:cs typeface="Times New Roman" panose="02020603050405020304" pitchFamily="18" charset="0"/>
              </a:rPr>
              <a:t> </a:t>
            </a:r>
            <a:r>
              <a:rPr lang="en-CA" sz="1700" b="1" dirty="0" err="1">
                <a:latin typeface="Times New Roman" panose="02020603050405020304" pitchFamily="18" charset="0"/>
                <a:cs typeface="Times New Roman" panose="02020603050405020304" pitchFamily="18" charset="0"/>
              </a:rPr>
              <a:t>mutuelle</a:t>
            </a:r>
            <a:r>
              <a:rPr lang="en-CA" sz="1700" b="1" dirty="0">
                <a:latin typeface="Times New Roman" panose="02020603050405020304" pitchFamily="18" charset="0"/>
                <a:cs typeface="Times New Roman" panose="02020603050405020304" pitchFamily="18" charset="0"/>
              </a:rPr>
              <a:t> et </a:t>
            </a:r>
            <a:r>
              <a:rPr lang="en-CA" sz="1700" b="1" dirty="0" err="1">
                <a:latin typeface="Times New Roman" panose="02020603050405020304" pitchFamily="18" charset="0"/>
                <a:cs typeface="Times New Roman" panose="02020603050405020304" pitchFamily="18" charset="0"/>
              </a:rPr>
              <a:t>constante</a:t>
            </a:r>
            <a:r>
              <a:rPr lang="en-CA" sz="1700" b="1" dirty="0">
                <a:latin typeface="Times New Roman" panose="02020603050405020304" pitchFamily="18" charset="0"/>
                <a:cs typeface="Times New Roman" panose="02020603050405020304" pitchFamily="18" charset="0"/>
              </a:rPr>
              <a:t> </a:t>
            </a:r>
            <a:r>
              <a:rPr lang="en-CA" sz="1700" dirty="0">
                <a:latin typeface="Times New Roman" panose="02020603050405020304" pitchFamily="18" charset="0"/>
                <a:cs typeface="Times New Roman" panose="02020603050405020304" pitchFamily="18" charset="0"/>
              </a:rPr>
              <a:t>les un(e) </a:t>
            </a:r>
            <a:r>
              <a:rPr lang="en-CA" sz="1700" dirty="0" err="1">
                <a:latin typeface="Times New Roman" panose="02020603050405020304" pitchFamily="18" charset="0"/>
                <a:cs typeface="Times New Roman" panose="02020603050405020304" pitchFamily="18" charset="0"/>
              </a:rPr>
              <a:t>envers</a:t>
            </a:r>
            <a:r>
              <a:rPr lang="en-CA" sz="1700" dirty="0">
                <a:latin typeface="Times New Roman" panose="02020603050405020304" pitchFamily="18" charset="0"/>
                <a:cs typeface="Times New Roman" panose="02020603050405020304" pitchFamily="18" charset="0"/>
              </a:rPr>
              <a:t> les </a:t>
            </a:r>
            <a:r>
              <a:rPr lang="en-CA" sz="1700" dirty="0" err="1">
                <a:latin typeface="Times New Roman" panose="02020603050405020304" pitchFamily="18" charset="0"/>
                <a:cs typeface="Times New Roman" panose="02020603050405020304" pitchFamily="18" charset="0"/>
              </a:rPr>
              <a:t>autres</a:t>
            </a:r>
            <a:endParaRPr lang="en-CA" sz="1700" dirty="0">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Ø"/>
            </a:pPr>
            <a:r>
              <a:rPr lang="en-CA" sz="1700" dirty="0">
                <a:latin typeface="Times New Roman" panose="02020603050405020304" pitchFamily="18" charset="0"/>
                <a:cs typeface="Times New Roman" panose="02020603050405020304" pitchFamily="18" charset="0"/>
              </a:rPr>
              <a:t>“</a:t>
            </a:r>
            <a:r>
              <a:rPr lang="en-CA" sz="1700" dirty="0" err="1">
                <a:latin typeface="Times New Roman" panose="02020603050405020304" pitchFamily="18" charset="0"/>
                <a:cs typeface="Times New Roman" panose="02020603050405020304" pitchFamily="18" charset="0"/>
              </a:rPr>
              <a:t>Voyez</a:t>
            </a:r>
            <a:r>
              <a:rPr lang="en-CA" sz="1700" dirty="0">
                <a:latin typeface="Times New Roman" panose="02020603050405020304" pitchFamily="18" charset="0"/>
                <a:cs typeface="Times New Roman" panose="02020603050405020304" pitchFamily="18" charset="0"/>
              </a:rPr>
              <a:t> </a:t>
            </a:r>
            <a:r>
              <a:rPr lang="en-CA" sz="1700" dirty="0" err="1">
                <a:latin typeface="Times New Roman" panose="02020603050405020304" pitchFamily="18" charset="0"/>
                <a:cs typeface="Times New Roman" panose="02020603050405020304" pitchFamily="18" charset="0"/>
              </a:rPr>
              <a:t>comme</a:t>
            </a:r>
            <a:r>
              <a:rPr lang="en-CA" sz="1700" dirty="0">
                <a:latin typeface="Times New Roman" panose="02020603050405020304" pitchFamily="18" charset="0"/>
                <a:cs typeface="Times New Roman" panose="02020603050405020304" pitchFamily="18" charset="0"/>
              </a:rPr>
              <a:t> </a:t>
            </a:r>
            <a:r>
              <a:rPr lang="en-CA" sz="1700" dirty="0" err="1">
                <a:latin typeface="Times New Roman" panose="02020603050405020304" pitchFamily="18" charset="0"/>
                <a:cs typeface="Times New Roman" panose="02020603050405020304" pitchFamily="18" charset="0"/>
              </a:rPr>
              <a:t>ils</a:t>
            </a:r>
            <a:r>
              <a:rPr lang="en-CA" sz="1700" dirty="0">
                <a:latin typeface="Times New Roman" panose="02020603050405020304" pitchFamily="18" charset="0"/>
                <a:cs typeface="Times New Roman" panose="02020603050405020304" pitchFamily="18" charset="0"/>
              </a:rPr>
              <a:t> </a:t>
            </a:r>
            <a:r>
              <a:rPr lang="en-CA" sz="1700" dirty="0" err="1">
                <a:latin typeface="Times New Roman" panose="02020603050405020304" pitchFamily="18" charset="0"/>
                <a:cs typeface="Times New Roman" panose="02020603050405020304" pitchFamily="18" charset="0"/>
              </a:rPr>
              <a:t>s</a:t>
            </a:r>
            <a:r>
              <a:rPr lang="en-CA" sz="1700" b="1" dirty="0" err="1">
                <a:latin typeface="Times New Roman" panose="02020603050405020304" pitchFamily="18" charset="0"/>
                <a:cs typeface="Times New Roman" panose="02020603050405020304" pitchFamily="18" charset="0"/>
              </a:rPr>
              <a:t>’aiment</a:t>
            </a:r>
            <a:r>
              <a:rPr lang="en-CA" sz="1700" dirty="0">
                <a:latin typeface="Times New Roman" panose="02020603050405020304" pitchFamily="18" charset="0"/>
                <a:cs typeface="Times New Roman" panose="02020603050405020304" pitchFamily="18" charset="0"/>
              </a:rPr>
              <a:t> et </a:t>
            </a:r>
            <a:r>
              <a:rPr lang="en-CA" sz="1700" dirty="0" err="1">
                <a:latin typeface="Times New Roman" panose="02020603050405020304" pitchFamily="18" charset="0"/>
                <a:cs typeface="Times New Roman" panose="02020603050405020304" pitchFamily="18" charset="0"/>
              </a:rPr>
              <a:t>sont</a:t>
            </a:r>
            <a:r>
              <a:rPr lang="en-CA" sz="1700" dirty="0">
                <a:latin typeface="Times New Roman" panose="02020603050405020304" pitchFamily="18" charset="0"/>
                <a:cs typeface="Times New Roman" panose="02020603050405020304" pitchFamily="18" charset="0"/>
              </a:rPr>
              <a:t> </a:t>
            </a:r>
            <a:r>
              <a:rPr lang="en-CA" sz="1700" b="1" dirty="0" err="1">
                <a:latin typeface="Times New Roman" panose="02020603050405020304" pitchFamily="18" charset="0"/>
                <a:cs typeface="Times New Roman" panose="02020603050405020304" pitchFamily="18" charset="0"/>
              </a:rPr>
              <a:t>prets</a:t>
            </a:r>
            <a:r>
              <a:rPr lang="en-CA" sz="1700" b="1" dirty="0">
                <a:latin typeface="Times New Roman" panose="02020603050405020304" pitchFamily="18" charset="0"/>
                <a:cs typeface="Times New Roman" panose="02020603050405020304" pitchFamily="18" charset="0"/>
              </a:rPr>
              <a:t> a </a:t>
            </a:r>
            <a:r>
              <a:rPr lang="en-CA" sz="1700" b="1" dirty="0" err="1">
                <a:latin typeface="Times New Roman" panose="02020603050405020304" pitchFamily="18" charset="0"/>
                <a:cs typeface="Times New Roman" panose="02020603050405020304" pitchFamily="18" charset="0"/>
              </a:rPr>
              <a:t>mourrir</a:t>
            </a:r>
            <a:r>
              <a:rPr lang="en-CA" sz="1700" b="1" dirty="0">
                <a:latin typeface="Times New Roman" panose="02020603050405020304" pitchFamily="18" charset="0"/>
                <a:cs typeface="Times New Roman" panose="02020603050405020304" pitchFamily="18" charset="0"/>
              </a:rPr>
              <a:t> </a:t>
            </a:r>
            <a:r>
              <a:rPr lang="en-CA" sz="1700" dirty="0">
                <a:latin typeface="Times New Roman" panose="02020603050405020304" pitchFamily="18" charset="0"/>
                <a:cs typeface="Times New Roman" panose="02020603050405020304" pitchFamily="18" charset="0"/>
              </a:rPr>
              <a:t>les </a:t>
            </a:r>
            <a:r>
              <a:rPr lang="en-CA" sz="1700" dirty="0" err="1">
                <a:latin typeface="Times New Roman" panose="02020603050405020304" pitchFamily="18" charset="0"/>
                <a:cs typeface="Times New Roman" panose="02020603050405020304" pitchFamily="18" charset="0"/>
              </a:rPr>
              <a:t>uns</a:t>
            </a:r>
            <a:r>
              <a:rPr lang="en-CA" sz="1700" dirty="0">
                <a:latin typeface="Times New Roman" panose="02020603050405020304" pitchFamily="18" charset="0"/>
                <a:cs typeface="Times New Roman" panose="02020603050405020304" pitchFamily="18" charset="0"/>
              </a:rPr>
              <a:t> pour les </a:t>
            </a:r>
            <a:r>
              <a:rPr lang="en-CA" sz="1700" dirty="0" err="1">
                <a:latin typeface="Times New Roman" panose="02020603050405020304" pitchFamily="18" charset="0"/>
                <a:cs typeface="Times New Roman" panose="02020603050405020304" pitchFamily="18" charset="0"/>
              </a:rPr>
              <a:t>autres</a:t>
            </a:r>
            <a:r>
              <a:rPr lang="en-CA" sz="1700" dirty="0">
                <a:latin typeface="Times New Roman" panose="02020603050405020304" pitchFamily="18" charset="0"/>
                <a:cs typeface="Times New Roman" panose="02020603050405020304" pitchFamily="18" charset="0"/>
              </a:rPr>
              <a:t>”</a:t>
            </a:r>
          </a:p>
          <a:p>
            <a:pPr>
              <a:lnSpc>
                <a:spcPct val="110000"/>
              </a:lnSpc>
              <a:buFont typeface="Courier New" panose="02070309020205020404" pitchFamily="49" charset="0"/>
              <a:buChar char="o"/>
            </a:pPr>
            <a:r>
              <a:rPr lang="en-CA" sz="1700" dirty="0">
                <a:latin typeface="Times New Roman" panose="02020603050405020304" pitchFamily="18" charset="0"/>
                <a:cs typeface="Times New Roman" panose="02020603050405020304" pitchFamily="18" charset="0"/>
              </a:rPr>
              <a:t>Savoir </a:t>
            </a:r>
            <a:r>
              <a:rPr lang="en-CA" sz="1700" dirty="0" err="1">
                <a:latin typeface="Times New Roman" panose="02020603050405020304" pitchFamily="18" charset="0"/>
                <a:cs typeface="Times New Roman" panose="02020603050405020304" pitchFamily="18" charset="0"/>
              </a:rPr>
              <a:t>mourir</a:t>
            </a:r>
            <a:r>
              <a:rPr lang="en-CA" sz="1700" dirty="0">
                <a:latin typeface="Times New Roman" panose="02020603050405020304" pitchFamily="18" charset="0"/>
                <a:cs typeface="Times New Roman" panose="02020603050405020304" pitchFamily="18" charset="0"/>
              </a:rPr>
              <a:t> </a:t>
            </a:r>
            <a:r>
              <a:rPr lang="en-CA" sz="1700" dirty="0" err="1">
                <a:latin typeface="Times New Roman" panose="02020603050405020304" pitchFamily="18" charset="0"/>
                <a:cs typeface="Times New Roman" panose="02020603050405020304" pitchFamily="18" charset="0"/>
              </a:rPr>
              <a:t>l’un</a:t>
            </a:r>
            <a:r>
              <a:rPr lang="en-CA" sz="1700" dirty="0">
                <a:latin typeface="Times New Roman" panose="02020603050405020304" pitchFamily="18" charset="0"/>
                <a:cs typeface="Times New Roman" panose="02020603050405020304" pitchFamily="18" charset="0"/>
              </a:rPr>
              <a:t> pour </a:t>
            </a:r>
            <a:r>
              <a:rPr lang="en-CA" sz="1700" dirty="0" err="1">
                <a:latin typeface="Times New Roman" panose="02020603050405020304" pitchFamily="18" charset="0"/>
                <a:cs typeface="Times New Roman" panose="02020603050405020304" pitchFamily="18" charset="0"/>
              </a:rPr>
              <a:t>l’autre</a:t>
            </a:r>
            <a:endParaRPr lang="en-CA" sz="1700" dirty="0">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ü"/>
            </a:pPr>
            <a:r>
              <a:rPr lang="en-CA" sz="1700" dirty="0">
                <a:latin typeface="Times New Roman" panose="02020603050405020304" pitchFamily="18" charset="0"/>
                <a:cs typeface="Times New Roman" panose="02020603050405020304" pitchFamily="18" charset="0"/>
              </a:rPr>
              <a:t>Se faire un avec la </a:t>
            </a:r>
            <a:r>
              <a:rPr lang="en-CA" sz="1700" dirty="0" err="1">
                <a:latin typeface="Times New Roman" panose="02020603050405020304" pitchFamily="18" charset="0"/>
                <a:cs typeface="Times New Roman" panose="02020603050405020304" pitchFamily="18" charset="0"/>
              </a:rPr>
              <a:t>communaute</a:t>
            </a:r>
            <a:endParaRPr lang="en-CA" sz="1700" dirty="0">
              <a:latin typeface="Times New Roman" panose="02020603050405020304" pitchFamily="18" charset="0"/>
              <a:cs typeface="Times New Roman" panose="02020603050405020304" pitchFamily="18" charset="0"/>
            </a:endParaRPr>
          </a:p>
          <a:p>
            <a:pPr>
              <a:lnSpc>
                <a:spcPct val="110000"/>
              </a:lnSpc>
              <a:buFont typeface="Courier New" panose="02070309020205020404" pitchFamily="49" charset="0"/>
              <a:buChar char="o"/>
            </a:pPr>
            <a:r>
              <a:rPr lang="en-CA" sz="1700" dirty="0" err="1">
                <a:latin typeface="Times New Roman" panose="02020603050405020304" pitchFamily="18" charset="0"/>
                <a:cs typeface="Times New Roman" panose="02020603050405020304" pitchFamily="18" charset="0"/>
              </a:rPr>
              <a:t>Participer</a:t>
            </a:r>
            <a:r>
              <a:rPr lang="en-CA" sz="1700" dirty="0">
                <a:latin typeface="Times New Roman" panose="02020603050405020304" pitchFamily="18" charset="0"/>
                <a:cs typeface="Times New Roman" panose="02020603050405020304" pitchFamily="18" charset="0"/>
              </a:rPr>
              <a:t> a la vie de </a:t>
            </a:r>
            <a:r>
              <a:rPr lang="en-CA" sz="1700" dirty="0" err="1">
                <a:latin typeface="Times New Roman" panose="02020603050405020304" pitchFamily="18" charset="0"/>
                <a:cs typeface="Times New Roman" panose="02020603050405020304" pitchFamily="18" charset="0"/>
              </a:rPr>
              <a:t>nos</a:t>
            </a:r>
            <a:r>
              <a:rPr lang="en-CA" sz="1700" dirty="0">
                <a:latin typeface="Times New Roman" panose="02020603050405020304" pitchFamily="18" charset="0"/>
                <a:cs typeface="Times New Roman" panose="02020603050405020304" pitchFamily="18" charset="0"/>
              </a:rPr>
              <a:t> </a:t>
            </a:r>
            <a:r>
              <a:rPr lang="en-CA" sz="1700" dirty="0" err="1">
                <a:latin typeface="Times New Roman" panose="02020603050405020304" pitchFamily="18" charset="0"/>
                <a:cs typeface="Times New Roman" panose="02020603050405020304" pitchFamily="18" charset="0"/>
              </a:rPr>
              <a:t>communautes</a:t>
            </a:r>
            <a:endParaRPr lang="en-CA" sz="1700" dirty="0">
              <a:latin typeface="Times New Roman" panose="02020603050405020304" pitchFamily="18" charset="0"/>
              <a:cs typeface="Times New Roman" panose="02020603050405020304" pitchFamily="18" charset="0"/>
            </a:endParaRPr>
          </a:p>
          <a:p>
            <a:pPr marL="0" indent="0">
              <a:lnSpc>
                <a:spcPct val="110000"/>
              </a:lnSpc>
              <a:buNone/>
            </a:pPr>
            <a:r>
              <a:rPr lang="en-CA" sz="1700" dirty="0">
                <a:latin typeface="Times New Roman" panose="02020603050405020304" pitchFamily="18" charset="0"/>
                <a:cs typeface="Times New Roman" panose="02020603050405020304" pitchFamily="18" charset="0"/>
              </a:rPr>
              <a:t>               </a:t>
            </a:r>
            <a:r>
              <a:rPr lang="en-CA" sz="1700" dirty="0" err="1">
                <a:latin typeface="Times New Roman" panose="02020603050405020304" pitchFamily="18" charset="0"/>
                <a:cs typeface="Times New Roman" panose="02020603050405020304" pitchFamily="18" charset="0"/>
              </a:rPr>
              <a:t>Participer</a:t>
            </a:r>
            <a:r>
              <a:rPr lang="en-CA" sz="1700" dirty="0">
                <a:latin typeface="Times New Roman" panose="02020603050405020304" pitchFamily="18" charset="0"/>
                <a:cs typeface="Times New Roman" panose="02020603050405020304" pitchFamily="18" charset="0"/>
              </a:rPr>
              <a:t> aux </a:t>
            </a:r>
            <a:r>
              <a:rPr lang="en-CA" sz="1700" dirty="0" err="1">
                <a:latin typeface="Times New Roman" panose="02020603050405020304" pitchFamily="18" charset="0"/>
                <a:cs typeface="Times New Roman" panose="02020603050405020304" pitchFamily="18" charset="0"/>
              </a:rPr>
              <a:t>activites</a:t>
            </a:r>
            <a:r>
              <a:rPr lang="en-CA" sz="1700" dirty="0">
                <a:latin typeface="Times New Roman" panose="02020603050405020304" pitchFamily="18" charset="0"/>
                <a:cs typeface="Times New Roman" panose="02020603050405020304" pitchFamily="18" charset="0"/>
              </a:rPr>
              <a:t> de </a:t>
            </a:r>
            <a:r>
              <a:rPr lang="en-CA" sz="1700" dirty="0" err="1">
                <a:latin typeface="Times New Roman" panose="02020603050405020304" pitchFamily="18" charset="0"/>
                <a:cs typeface="Times New Roman" panose="02020603050405020304" pitchFamily="18" charset="0"/>
              </a:rPr>
              <a:t>l’Eglise</a:t>
            </a:r>
            <a:r>
              <a:rPr lang="en-CA" sz="1700" dirty="0">
                <a:latin typeface="Times New Roman" panose="02020603050405020304" pitchFamily="18" charset="0"/>
                <a:cs typeface="Times New Roman" panose="02020603050405020304" pitchFamily="18" charset="0"/>
              </a:rPr>
              <a:t> </a:t>
            </a:r>
          </a:p>
          <a:p>
            <a:pPr marL="0" indent="0">
              <a:lnSpc>
                <a:spcPct val="110000"/>
              </a:lnSpc>
              <a:buNone/>
            </a:pPr>
            <a:r>
              <a:rPr lang="en-CA" sz="1700" dirty="0">
                <a:latin typeface="Times New Roman" panose="02020603050405020304" pitchFamily="18" charset="0"/>
                <a:cs typeface="Times New Roman" panose="02020603050405020304" pitchFamily="18" charset="0"/>
              </a:rPr>
              <a:t>               Exp: </a:t>
            </a:r>
            <a:r>
              <a:rPr lang="en-CA" sz="1700" dirty="0" err="1">
                <a:latin typeface="Times New Roman" panose="02020603050405020304" pitchFamily="18" charset="0"/>
                <a:cs typeface="Times New Roman" panose="02020603050405020304" pitchFamily="18" charset="0"/>
              </a:rPr>
              <a:t>Nettoyage</a:t>
            </a:r>
            <a:r>
              <a:rPr lang="en-CA" sz="1700" dirty="0">
                <a:latin typeface="Times New Roman" panose="02020603050405020304" pitchFamily="18" charset="0"/>
                <a:cs typeface="Times New Roman" panose="02020603050405020304" pitchFamily="18" charset="0"/>
              </a:rPr>
              <a:t> des </a:t>
            </a:r>
            <a:r>
              <a:rPr lang="en-CA" sz="1700" dirty="0" err="1">
                <a:latin typeface="Times New Roman" panose="02020603050405020304" pitchFamily="18" charset="0"/>
                <a:cs typeface="Times New Roman" panose="02020603050405020304" pitchFamily="18" charset="0"/>
              </a:rPr>
              <a:t>fenetres</a:t>
            </a:r>
            <a:r>
              <a:rPr lang="en-CA" sz="1700" dirty="0">
                <a:latin typeface="Times New Roman" panose="02020603050405020304" pitchFamily="18" charset="0"/>
                <a:cs typeface="Times New Roman" panose="02020603050405020304" pitchFamily="18" charset="0"/>
              </a:rPr>
              <a:t>/le </a:t>
            </a:r>
            <a:r>
              <a:rPr lang="en-CA" sz="1700" dirty="0" err="1">
                <a:latin typeface="Times New Roman" panose="02020603050405020304" pitchFamily="18" charset="0"/>
                <a:cs typeface="Times New Roman" panose="02020603050405020304" pitchFamily="18" charset="0"/>
              </a:rPr>
              <a:t>jardin</a:t>
            </a:r>
            <a:r>
              <a:rPr lang="en-CA" sz="1700" dirty="0">
                <a:latin typeface="Times New Roman" panose="02020603050405020304" pitchFamily="18" charset="0"/>
                <a:cs typeface="Times New Roman" panose="02020603050405020304" pitchFamily="18" charset="0"/>
              </a:rPr>
              <a:t> de </a:t>
            </a:r>
            <a:r>
              <a:rPr lang="en-CA" sz="1700" dirty="0" err="1">
                <a:latin typeface="Times New Roman" panose="02020603050405020304" pitchFamily="18" charset="0"/>
                <a:cs typeface="Times New Roman" panose="02020603050405020304" pitchFamily="18" charset="0"/>
              </a:rPr>
              <a:t>l’Eglise</a:t>
            </a:r>
            <a:r>
              <a:rPr lang="en-CA" sz="1700" dirty="0">
                <a:latin typeface="Times New Roman" panose="02020603050405020304" pitchFamily="18" charset="0"/>
                <a:cs typeface="Times New Roman" panose="02020603050405020304" pitchFamily="18" charset="0"/>
              </a:rPr>
              <a:t>….</a:t>
            </a:r>
            <a:r>
              <a:rPr lang="en-CA" sz="1700" dirty="0" err="1">
                <a:latin typeface="Times New Roman" panose="02020603050405020304" pitchFamily="18" charset="0"/>
                <a:cs typeface="Times New Roman" panose="02020603050405020304" pitchFamily="18" charset="0"/>
              </a:rPr>
              <a:t>crea</a:t>
            </a:r>
            <a:r>
              <a:rPr lang="en-CA" sz="1700" dirty="0">
                <a:latin typeface="Times New Roman" panose="02020603050405020304" pitchFamily="18" charset="0"/>
                <a:cs typeface="Times New Roman" panose="02020603050405020304" pitchFamily="18" charset="0"/>
              </a:rPr>
              <a:t> un </a:t>
            </a:r>
            <a:r>
              <a:rPr lang="en-CA" sz="1700" dirty="0" err="1">
                <a:latin typeface="Times New Roman" panose="02020603050405020304" pitchFamily="18" charset="0"/>
                <a:cs typeface="Times New Roman" panose="02020603050405020304" pitchFamily="18" charset="0"/>
              </a:rPr>
              <a:t>climat</a:t>
            </a:r>
            <a:r>
              <a:rPr lang="en-CA" sz="1700" dirty="0">
                <a:latin typeface="Times New Roman" panose="02020603050405020304" pitchFamily="18" charset="0"/>
                <a:cs typeface="Times New Roman" panose="02020603050405020304" pitchFamily="18" charset="0"/>
              </a:rPr>
              <a:t> de </a:t>
            </a:r>
            <a:r>
              <a:rPr lang="en-CA" sz="1700" dirty="0" err="1">
                <a:latin typeface="Times New Roman" panose="02020603050405020304" pitchFamily="18" charset="0"/>
                <a:cs typeface="Times New Roman" panose="02020603050405020304" pitchFamily="18" charset="0"/>
              </a:rPr>
              <a:t>confiance</a:t>
            </a:r>
            <a:r>
              <a:rPr lang="en-CA" sz="1700" dirty="0">
                <a:latin typeface="Times New Roman" panose="02020603050405020304" pitchFamily="18" charset="0"/>
                <a:cs typeface="Times New Roman" panose="02020603050405020304" pitchFamily="18" charset="0"/>
              </a:rPr>
              <a:t>: la salle </a:t>
            </a:r>
            <a:r>
              <a:rPr lang="en-CA" sz="1700" dirty="0" err="1">
                <a:latin typeface="Times New Roman" panose="02020603050405020304" pitchFamily="18" charset="0"/>
                <a:cs typeface="Times New Roman" panose="02020603050405020304" pitchFamily="18" charset="0"/>
              </a:rPr>
              <a:t>gratuitement</a:t>
            </a:r>
            <a:r>
              <a:rPr lang="en-CA" sz="1700" dirty="0">
                <a:latin typeface="Times New Roman" panose="02020603050405020304" pitchFamily="18" charset="0"/>
                <a:cs typeface="Times New Roman" panose="02020603050405020304" pitchFamily="18" charset="0"/>
              </a:rPr>
              <a:t> pour </a:t>
            </a:r>
            <a:r>
              <a:rPr lang="en-CA" sz="1700" dirty="0" err="1">
                <a:latin typeface="Times New Roman" panose="02020603050405020304" pitchFamily="18" charset="0"/>
                <a:cs typeface="Times New Roman" panose="02020603050405020304" pitchFamily="18" charset="0"/>
              </a:rPr>
              <a:t>notre</a:t>
            </a:r>
            <a:r>
              <a:rPr lang="en-CA" sz="1700" dirty="0">
                <a:latin typeface="Times New Roman" panose="02020603050405020304" pitchFamily="18" charset="0"/>
                <a:cs typeface="Times New Roman" panose="02020603050405020304" pitchFamily="18" charset="0"/>
              </a:rPr>
              <a:t> rencontre avec le Nonce</a:t>
            </a:r>
          </a:p>
          <a:p>
            <a:pPr marL="0" indent="0">
              <a:lnSpc>
                <a:spcPct val="110000"/>
              </a:lnSpc>
              <a:buNone/>
            </a:pPr>
            <a:r>
              <a:rPr lang="en-CA" sz="1700" dirty="0">
                <a:latin typeface="Times New Roman" panose="02020603050405020304" pitchFamily="18" charset="0"/>
                <a:cs typeface="Times New Roman" panose="02020603050405020304" pitchFamily="18" charset="0"/>
              </a:rPr>
              <a:t>              Exp: Operation du </a:t>
            </a:r>
            <a:r>
              <a:rPr lang="en-CA" sz="1700" dirty="0" err="1">
                <a:latin typeface="Times New Roman" panose="02020603050405020304" pitchFamily="18" charset="0"/>
                <a:cs typeface="Times New Roman" panose="02020603050405020304" pitchFamily="18" charset="0"/>
              </a:rPr>
              <a:t>mari</a:t>
            </a:r>
            <a:r>
              <a:rPr lang="en-CA" sz="1700" dirty="0">
                <a:latin typeface="Times New Roman" panose="02020603050405020304" pitchFamily="18" charset="0"/>
                <a:cs typeface="Times New Roman" panose="02020603050405020304" pitchFamily="18" charset="0"/>
              </a:rPr>
              <a:t> de R….preparer du repas pour </a:t>
            </a:r>
            <a:r>
              <a:rPr lang="en-CA" sz="1700" dirty="0" err="1">
                <a:latin typeface="Times New Roman" panose="02020603050405020304" pitchFamily="18" charset="0"/>
                <a:cs typeface="Times New Roman" panose="02020603050405020304" pitchFamily="18" charset="0"/>
              </a:rPr>
              <a:t>permettre</a:t>
            </a:r>
            <a:r>
              <a:rPr lang="en-CA" sz="1700" dirty="0">
                <a:latin typeface="Times New Roman" panose="02020603050405020304" pitchFamily="18" charset="0"/>
                <a:cs typeface="Times New Roman" panose="02020603050405020304" pitchFamily="18" charset="0"/>
              </a:rPr>
              <a:t> a R…. de </a:t>
            </a:r>
            <a:r>
              <a:rPr lang="en-CA" sz="1700" dirty="0" err="1">
                <a:latin typeface="Times New Roman" panose="02020603050405020304" pitchFamily="18" charset="0"/>
                <a:cs typeface="Times New Roman" panose="02020603050405020304" pitchFamily="18" charset="0"/>
              </a:rPr>
              <a:t>s’occupier</a:t>
            </a:r>
            <a:r>
              <a:rPr lang="en-CA" sz="1700" dirty="0">
                <a:latin typeface="Times New Roman" panose="02020603050405020304" pitchFamily="18" charset="0"/>
                <a:cs typeface="Times New Roman" panose="02020603050405020304" pitchFamily="18" charset="0"/>
              </a:rPr>
              <a:t> de son </a:t>
            </a:r>
            <a:r>
              <a:rPr lang="en-CA" sz="1700" dirty="0" err="1">
                <a:latin typeface="Times New Roman" panose="02020603050405020304" pitchFamily="18" charset="0"/>
                <a:cs typeface="Times New Roman" panose="02020603050405020304" pitchFamily="18" charset="0"/>
              </a:rPr>
              <a:t>mari</a:t>
            </a:r>
            <a:endParaRPr lang="en-CA" sz="1700" dirty="0">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Initiatives Communes/ Promotion de l'Unité</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Éducation à la Paix</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 Diversité et Inclusion</a:t>
            </a:r>
            <a:r>
              <a:rPr lang="fr-FR" sz="1800" dirty="0">
                <a:latin typeface="Times New Roman" panose="02020603050405020304" pitchFamily="18" charset="0"/>
                <a:cs typeface="Times New Roman" panose="02020603050405020304" pitchFamily="18" charset="0"/>
              </a:rPr>
              <a:t> /</a:t>
            </a:r>
            <a:endParaRPr lang="en-CA" sz="1800" dirty="0">
              <a:latin typeface="Times New Roman" panose="02020603050405020304" pitchFamily="18" charset="0"/>
              <a:cs typeface="Times New Roman" panose="02020603050405020304" pitchFamily="18" charset="0"/>
            </a:endParaRPr>
          </a:p>
          <a:p>
            <a:pPr marL="0" indent="0">
              <a:lnSpc>
                <a:spcPct val="150000"/>
              </a:lnSpc>
              <a:buNone/>
            </a:pPr>
            <a:endParaRPr lang="en-CA" sz="1700" dirty="0">
              <a:latin typeface="Times New Roman" panose="02020603050405020304" pitchFamily="18" charset="0"/>
              <a:cs typeface="Times New Roman" panose="02020603050405020304" pitchFamily="18" charset="0"/>
            </a:endParaRPr>
          </a:p>
          <a:p>
            <a:pPr>
              <a:lnSpc>
                <a:spcPct val="150000"/>
              </a:lnSpc>
              <a:buFont typeface="Courier New" panose="02070309020205020404" pitchFamily="49" charset="0"/>
              <a:buChar char="o"/>
            </a:pPr>
            <a:endParaRPr lang="en-CA" sz="17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endParaRPr lang="en-CA" sz="17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endParaRPr lang="en-CA"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50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CB364-4D6E-1C30-D622-4D0E6C5D3DB9}"/>
              </a:ext>
            </a:extLst>
          </p:cNvPr>
          <p:cNvSpPr>
            <a:spLocks noGrp="1"/>
          </p:cNvSpPr>
          <p:nvPr>
            <p:ph type="title"/>
          </p:nvPr>
        </p:nvSpPr>
        <p:spPr>
          <a:xfrm>
            <a:off x="378715" y="1080432"/>
            <a:ext cx="7874000" cy="1128034"/>
          </a:xfrm>
        </p:spPr>
        <p:txBody>
          <a:bodyPr anchor="b">
            <a:normAutofit/>
          </a:bodyPr>
          <a:lstStyle/>
          <a:p>
            <a:pPr algn="ctr"/>
            <a:r>
              <a:rPr lang="en-CA" sz="5400" dirty="0" err="1"/>
              <a:t>L’heritage</a:t>
            </a:r>
            <a:r>
              <a:rPr lang="en-CA" sz="5400" dirty="0"/>
              <a:t> de Chiara</a:t>
            </a:r>
          </a:p>
        </p:txBody>
      </p:sp>
      <p:sp>
        <p:nvSpPr>
          <p:cNvPr id="206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F6F00C-BA14-E5CF-1A3E-38A3517270D9}"/>
              </a:ext>
            </a:extLst>
          </p:cNvPr>
          <p:cNvSpPr>
            <a:spLocks noGrp="1"/>
          </p:cNvSpPr>
          <p:nvPr>
            <p:ph idx="1"/>
          </p:nvPr>
        </p:nvSpPr>
        <p:spPr>
          <a:xfrm>
            <a:off x="233680" y="2872899"/>
            <a:ext cx="6614160" cy="3631532"/>
          </a:xfrm>
        </p:spPr>
        <p:txBody>
          <a:bodyPr>
            <a:normAutofit/>
          </a:bodyPr>
          <a:lstStyle/>
          <a:p>
            <a:pPr>
              <a:buFont typeface="Wingdings" panose="05000000000000000000" pitchFamily="2" charset="2"/>
              <a:buChar char="ü"/>
            </a:pPr>
            <a:r>
              <a:rPr lang="en-CA" sz="2400" dirty="0">
                <a:latin typeface="Times New Roman" panose="02020603050405020304" pitchFamily="18" charset="0"/>
                <a:cs typeface="Times New Roman" panose="02020603050405020304" pitchFamily="18" charset="0"/>
              </a:rPr>
              <a:t>“</a:t>
            </a:r>
            <a:r>
              <a:rPr lang="en-CA" sz="2400" dirty="0" err="1">
                <a:latin typeface="Times New Roman" panose="02020603050405020304" pitchFamily="18" charset="0"/>
                <a:cs typeface="Times New Roman" panose="02020603050405020304" pitchFamily="18" charset="0"/>
              </a:rPr>
              <a:t>Vous</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etes</a:t>
            </a:r>
            <a:r>
              <a:rPr lang="en-CA" sz="2400" dirty="0">
                <a:latin typeface="Times New Roman" panose="02020603050405020304" pitchFamily="18" charset="0"/>
                <a:cs typeface="Times New Roman" panose="02020603050405020304" pitchFamily="18" charset="0"/>
              </a:rPr>
              <a:t> dans le monde </a:t>
            </a:r>
            <a:r>
              <a:rPr lang="en-CA" sz="2400" dirty="0" err="1">
                <a:latin typeface="Times New Roman" panose="02020603050405020304" pitchFamily="18" charset="0"/>
                <a:cs typeface="Times New Roman" panose="02020603050405020304" pitchFamily="18" charset="0"/>
              </a:rPr>
              <a:t>mais</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vous</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n’etes</a:t>
            </a:r>
            <a:r>
              <a:rPr lang="en-CA" sz="2400" dirty="0">
                <a:latin typeface="Times New Roman" panose="02020603050405020304" pitchFamily="18" charset="0"/>
                <a:cs typeface="Times New Roman" panose="02020603050405020304" pitchFamily="18" charset="0"/>
              </a:rPr>
              <a:t> pas du monde”(</a:t>
            </a:r>
            <a:r>
              <a:rPr lang="en-CA" sz="2400" dirty="0" err="1">
                <a:latin typeface="Times New Roman" panose="02020603050405020304" pitchFamily="18" charset="0"/>
                <a:cs typeface="Times New Roman" panose="02020603050405020304" pitchFamily="18" charset="0"/>
              </a:rPr>
              <a:t>cf</a:t>
            </a:r>
            <a:r>
              <a:rPr lang="en-CA" sz="2400" dirty="0">
                <a:latin typeface="Times New Roman" panose="02020603050405020304" pitchFamily="18" charset="0"/>
                <a:cs typeface="Times New Roman" panose="02020603050405020304" pitchFamily="18" charset="0"/>
              </a:rPr>
              <a:t> Jn15,19 et 17,11)</a:t>
            </a:r>
          </a:p>
          <a:p>
            <a:pPr>
              <a:buFont typeface="Wingdings" panose="05000000000000000000" pitchFamily="2" charset="2"/>
              <a:buChar char="ü"/>
            </a:pPr>
            <a:r>
              <a:rPr lang="en-CA" sz="2400" dirty="0">
                <a:latin typeface="Times New Roman" panose="02020603050405020304" pitchFamily="18" charset="0"/>
                <a:cs typeface="Times New Roman" panose="02020603050405020304" pitchFamily="18" charset="0"/>
              </a:rPr>
              <a:t>Savoir </a:t>
            </a:r>
            <a:r>
              <a:rPr lang="en-CA" sz="2400" dirty="0" err="1">
                <a:latin typeface="Times New Roman" panose="02020603050405020304" pitchFamily="18" charset="0"/>
                <a:cs typeface="Times New Roman" panose="02020603050405020304" pitchFamily="18" charset="0"/>
              </a:rPr>
              <a:t>retourner</a:t>
            </a:r>
            <a:r>
              <a:rPr lang="en-CA" sz="2400" dirty="0">
                <a:latin typeface="Times New Roman" panose="02020603050405020304" pitchFamily="18" charset="0"/>
                <a:cs typeface="Times New Roman" panose="02020603050405020304" pitchFamily="18" charset="0"/>
              </a:rPr>
              <a:t> dans </a:t>
            </a:r>
            <a:r>
              <a:rPr lang="en-CA" sz="2400" dirty="0" err="1">
                <a:latin typeface="Times New Roman" panose="02020603050405020304" pitchFamily="18" charset="0"/>
                <a:cs typeface="Times New Roman" panose="02020603050405020304" pitchFamily="18" charset="0"/>
              </a:rPr>
              <a:t>notre</a:t>
            </a:r>
            <a:r>
              <a:rPr lang="en-CA" sz="2400" dirty="0">
                <a:latin typeface="Times New Roman" panose="02020603050405020304" pitchFamily="18" charset="0"/>
                <a:cs typeface="Times New Roman" panose="02020603050405020304" pitchFamily="18" charset="0"/>
              </a:rPr>
              <a:t> monde pour y </a:t>
            </a:r>
            <a:r>
              <a:rPr lang="en-CA" sz="2400" dirty="0" err="1">
                <a:latin typeface="Times New Roman" panose="02020603050405020304" pitchFamily="18" charset="0"/>
                <a:cs typeface="Times New Roman" panose="02020603050405020304" pitchFamily="18" charset="0"/>
              </a:rPr>
              <a:t>trouver</a:t>
            </a:r>
            <a:r>
              <a:rPr lang="en-CA" sz="2400" dirty="0">
                <a:latin typeface="Times New Roman" panose="02020603050405020304" pitchFamily="18" charset="0"/>
                <a:cs typeface="Times New Roman" panose="02020603050405020304" pitchFamily="18" charset="0"/>
              </a:rPr>
              <a:t> la </a:t>
            </a:r>
            <a:r>
              <a:rPr lang="en-CA" sz="2400" dirty="0" err="1">
                <a:latin typeface="Times New Roman" panose="02020603050405020304" pitchFamily="18" charset="0"/>
                <a:cs typeface="Times New Roman" panose="02020603050405020304" pitchFamily="18" charset="0"/>
              </a:rPr>
              <a:t>foi</a:t>
            </a:r>
            <a:r>
              <a:rPr lang="en-CA" sz="2400" dirty="0">
                <a:latin typeface="Times New Roman" panose="02020603050405020304" pitchFamily="18" charset="0"/>
                <a:cs typeface="Times New Roman" panose="02020603050405020304" pitchFamily="18" charset="0"/>
              </a:rPr>
              <a:t>, la force pour faire </a:t>
            </a:r>
            <a:r>
              <a:rPr lang="en-CA" sz="2400" dirty="0" err="1">
                <a:latin typeface="Times New Roman" panose="02020603050405020304" pitchFamily="18" charset="0"/>
                <a:cs typeface="Times New Roman" panose="02020603050405020304" pitchFamily="18" charset="0"/>
              </a:rPr>
              <a:t>grandir</a:t>
            </a:r>
            <a:r>
              <a:rPr lang="en-CA" sz="2400" dirty="0">
                <a:latin typeface="Times New Roman" panose="02020603050405020304" pitchFamily="18" charset="0"/>
                <a:cs typeface="Times New Roman" panose="02020603050405020304" pitchFamily="18" charset="0"/>
              </a:rPr>
              <a:t> et </a:t>
            </a:r>
            <a:r>
              <a:rPr lang="en-CA" sz="2400" dirty="0" err="1">
                <a:latin typeface="Times New Roman" panose="02020603050405020304" pitchFamily="18" charset="0"/>
                <a:cs typeface="Times New Roman" panose="02020603050405020304" pitchFamily="18" charset="0"/>
              </a:rPr>
              <a:t>propager</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cette</a:t>
            </a:r>
            <a:r>
              <a:rPr lang="en-CA" sz="2400" dirty="0">
                <a:latin typeface="Times New Roman" panose="02020603050405020304" pitchFamily="18" charset="0"/>
                <a:cs typeface="Times New Roman" panose="02020603050405020304" pitchFamily="18" charset="0"/>
              </a:rPr>
              <a:t> </a:t>
            </a:r>
            <a:r>
              <a:rPr lang="en-CA" sz="2400" b="1" dirty="0">
                <a:latin typeface="Times New Roman" panose="02020603050405020304" pitchFamily="18" charset="0"/>
                <a:cs typeface="Times New Roman" panose="02020603050405020304" pitchFamily="18" charset="0"/>
              </a:rPr>
              <a:t>joie communicative</a:t>
            </a:r>
          </a:p>
          <a:p>
            <a:pPr>
              <a:buFont typeface="Wingdings" panose="05000000000000000000" pitchFamily="2" charset="2"/>
              <a:buChar char="Ø"/>
            </a:pPr>
            <a:r>
              <a:rPr lang="en-CA" sz="2400" dirty="0" err="1">
                <a:latin typeface="Times New Roman" panose="02020603050405020304" pitchFamily="18" charset="0"/>
                <a:cs typeface="Times New Roman" panose="02020603050405020304" pitchFamily="18" charset="0"/>
              </a:rPr>
              <a:t>Patrimoine</a:t>
            </a:r>
            <a:r>
              <a:rPr lang="en-CA" sz="2400" dirty="0">
                <a:latin typeface="Times New Roman" panose="02020603050405020304" pitchFamily="18" charset="0"/>
                <a:cs typeface="Times New Roman" panose="02020603050405020304" pitchFamily="18" charset="0"/>
              </a:rPr>
              <a:t> de Chiara: </a:t>
            </a:r>
            <a:r>
              <a:rPr lang="en-CA" sz="2400" b="1" dirty="0" err="1">
                <a:latin typeface="Times New Roman" panose="02020603050405020304" pitchFamily="18" charset="0"/>
                <a:cs typeface="Times New Roman" panose="02020603050405020304" pitchFamily="18" charset="0"/>
              </a:rPr>
              <a:t>Avoir</a:t>
            </a:r>
            <a:r>
              <a:rPr lang="en-CA" sz="2400" b="1" dirty="0">
                <a:latin typeface="Times New Roman" panose="02020603050405020304" pitchFamily="18" charset="0"/>
                <a:cs typeface="Times New Roman" panose="02020603050405020304" pitchFamily="18" charset="0"/>
              </a:rPr>
              <a:t> Jesus au milieu </a:t>
            </a:r>
            <a:r>
              <a:rPr lang="en-CA" sz="2400" dirty="0">
                <a:latin typeface="Times New Roman" panose="02020603050405020304" pitchFamily="18" charset="0"/>
                <a:cs typeface="Times New Roman" panose="02020603050405020304" pitchFamily="18" charset="0"/>
              </a:rPr>
              <a:t>et accepter porter </a:t>
            </a:r>
            <a:r>
              <a:rPr lang="en-CA" sz="2400" dirty="0" err="1">
                <a:latin typeface="Times New Roman" panose="02020603050405020304" pitchFamily="18" charset="0"/>
                <a:cs typeface="Times New Roman" panose="02020603050405020304" pitchFamily="18" charset="0"/>
              </a:rPr>
              <a:t>nos</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croix</a:t>
            </a:r>
            <a:r>
              <a:rPr lang="en-CA" sz="2400" dirty="0">
                <a:latin typeface="Times New Roman" panose="02020603050405020304" pitchFamily="18" charset="0"/>
                <a:cs typeface="Times New Roman" panose="02020603050405020304" pitchFamily="18" charset="0"/>
              </a:rPr>
              <a:t> (</a:t>
            </a:r>
            <a:r>
              <a:rPr lang="en-CA" sz="2400" dirty="0" err="1">
                <a:latin typeface="Times New Roman" panose="02020603050405020304" pitchFamily="18" charset="0"/>
                <a:cs typeface="Times New Roman" panose="02020603050405020304" pitchFamily="18" charset="0"/>
              </a:rPr>
              <a:t>embrasser</a:t>
            </a:r>
            <a:r>
              <a:rPr lang="en-CA" sz="2400" dirty="0">
                <a:latin typeface="Times New Roman" panose="02020603050405020304" pitchFamily="18" charset="0"/>
                <a:cs typeface="Times New Roman" panose="02020603050405020304" pitchFamily="18" charset="0"/>
              </a:rPr>
              <a:t> Jesus </a:t>
            </a:r>
            <a:r>
              <a:rPr lang="en-CA" sz="2400" dirty="0" err="1">
                <a:latin typeface="Times New Roman" panose="02020603050405020304" pitchFamily="18" charset="0"/>
                <a:cs typeface="Times New Roman" panose="02020603050405020304" pitchFamily="18" charset="0"/>
              </a:rPr>
              <a:t>abandone</a:t>
            </a:r>
            <a:r>
              <a:rPr lang="en-CA" sz="2400" dirty="0">
                <a:latin typeface="Times New Roman" panose="02020603050405020304" pitchFamily="18" charset="0"/>
                <a:cs typeface="Times New Roman" panose="02020603050405020304" pitchFamily="18" charset="0"/>
              </a:rPr>
              <a:t>)</a:t>
            </a:r>
          </a:p>
          <a:p>
            <a:pPr marL="0" indent="0">
              <a:buNone/>
            </a:pPr>
            <a:endParaRPr lang="en-CA" sz="1700" dirty="0"/>
          </a:p>
        </p:txBody>
      </p:sp>
      <p:pic>
        <p:nvPicPr>
          <p:cNvPr id="2052" name="Picture 4" descr="Chiara Lubich, une spiritualité de l'unité">
            <a:extLst>
              <a:ext uri="{FF2B5EF4-FFF2-40B4-BE49-F238E27FC236}">
                <a16:creationId xmlns:a16="http://schemas.microsoft.com/office/drawing/2014/main" id="{E9B77B88-B5C5-E731-627A-9E0D2E148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33" r="1" b="23984"/>
          <a:stretch/>
        </p:blipFill>
        <p:spPr bwMode="auto">
          <a:xfrm>
            <a:off x="6705600" y="1005840"/>
            <a:ext cx="5484877" cy="585216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25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065FD3-0466-D01D-1EF1-B945E459EECA}"/>
              </a:ext>
            </a:extLst>
          </p:cNvPr>
          <p:cNvSpPr>
            <a:spLocks noGrp="1"/>
          </p:cNvSpPr>
          <p:nvPr>
            <p:ph type="title"/>
          </p:nvPr>
        </p:nvSpPr>
        <p:spPr>
          <a:xfrm>
            <a:off x="639656" y="5792044"/>
            <a:ext cx="10909640" cy="974517"/>
          </a:xfrm>
        </p:spPr>
        <p:txBody>
          <a:bodyPr vert="horz" lIns="91440" tIns="45720" rIns="91440" bIns="45720" rtlCol="0" anchor="ctr">
            <a:normAutofit fontScale="90000"/>
          </a:bodyPr>
          <a:lstStyle/>
          <a:p>
            <a:pPr algn="ctr"/>
            <a:r>
              <a:rPr lang="en-US" sz="3200" kern="1200" dirty="0">
                <a:solidFill>
                  <a:schemeClr val="tx1"/>
                </a:solidFill>
                <a:ea typeface="+mj-ea"/>
                <a:cs typeface="+mj-cs"/>
              </a:rPr>
              <a:t>“La </a:t>
            </a:r>
            <a:r>
              <a:rPr lang="en-US" sz="3200" kern="1200" dirty="0" err="1">
                <a:solidFill>
                  <a:schemeClr val="tx1"/>
                </a:solidFill>
                <a:ea typeface="+mj-ea"/>
                <a:cs typeface="+mj-cs"/>
              </a:rPr>
              <a:t>paix</a:t>
            </a:r>
            <a:r>
              <a:rPr lang="en-US" sz="3200" kern="1200" dirty="0">
                <a:solidFill>
                  <a:schemeClr val="tx1"/>
                </a:solidFill>
                <a:ea typeface="+mj-ea"/>
                <a:cs typeface="+mj-cs"/>
              </a:rPr>
              <a:t> </a:t>
            </a:r>
            <a:r>
              <a:rPr lang="en-US" sz="3200" kern="1200" dirty="0" err="1">
                <a:solidFill>
                  <a:schemeClr val="tx1"/>
                </a:solidFill>
                <a:ea typeface="+mj-ea"/>
                <a:cs typeface="+mj-cs"/>
              </a:rPr>
              <a:t>n’est</a:t>
            </a:r>
            <a:r>
              <a:rPr lang="en-US" sz="3200" kern="1200" dirty="0">
                <a:solidFill>
                  <a:schemeClr val="tx1"/>
                </a:solidFill>
                <a:ea typeface="+mj-ea"/>
                <a:cs typeface="+mj-cs"/>
              </a:rPr>
              <a:t> pas un vain mot </a:t>
            </a:r>
            <a:r>
              <a:rPr lang="en-US" sz="3200" kern="1200" dirty="0" err="1">
                <a:solidFill>
                  <a:schemeClr val="tx1"/>
                </a:solidFill>
                <a:ea typeface="+mj-ea"/>
                <a:cs typeface="+mj-cs"/>
              </a:rPr>
              <a:t>mais</a:t>
            </a:r>
            <a:r>
              <a:rPr lang="en-US" sz="3200" kern="1200" dirty="0">
                <a:solidFill>
                  <a:schemeClr val="tx1"/>
                </a:solidFill>
                <a:ea typeface="+mj-ea"/>
                <a:cs typeface="+mj-cs"/>
              </a:rPr>
              <a:t> un </a:t>
            </a:r>
            <a:r>
              <a:rPr lang="en-US" sz="3200" kern="1200" dirty="0" err="1">
                <a:solidFill>
                  <a:schemeClr val="tx1"/>
                </a:solidFill>
                <a:ea typeface="+mj-ea"/>
                <a:cs typeface="+mj-cs"/>
              </a:rPr>
              <a:t>comportement</a:t>
            </a:r>
            <a:r>
              <a:rPr lang="en-US" sz="3200" kern="1200" dirty="0">
                <a:solidFill>
                  <a:schemeClr val="tx1"/>
                </a:solidFill>
                <a:ea typeface="+mj-ea"/>
                <a:cs typeface="+mj-cs"/>
              </a:rPr>
              <a:t>”.</a:t>
            </a:r>
            <a:br>
              <a:rPr lang="en-US" sz="3200" kern="1200" dirty="0">
                <a:solidFill>
                  <a:schemeClr val="tx1"/>
                </a:solidFill>
                <a:ea typeface="+mj-ea"/>
                <a:cs typeface="+mj-cs"/>
              </a:rPr>
            </a:br>
            <a:r>
              <a:rPr lang="en-US" sz="3200" kern="1200" dirty="0">
                <a:solidFill>
                  <a:schemeClr val="tx1"/>
                </a:solidFill>
                <a:ea typeface="+mj-ea"/>
                <a:cs typeface="+mj-cs"/>
              </a:rPr>
              <a:t>Pr.</a:t>
            </a:r>
            <a:r>
              <a:rPr lang="en-CA" sz="3200" b="0" i="0" dirty="0">
                <a:solidFill>
                  <a:srgbClr val="040C28"/>
                </a:solidFill>
                <a:effectLst/>
              </a:rPr>
              <a:t>Félix </a:t>
            </a:r>
            <a:r>
              <a:rPr lang="en-CA" sz="3200" b="0" i="0" dirty="0" err="1">
                <a:solidFill>
                  <a:srgbClr val="040C28"/>
                </a:solidFill>
                <a:effectLst/>
              </a:rPr>
              <a:t>Houphouët</a:t>
            </a:r>
            <a:r>
              <a:rPr lang="en-CA" sz="3200" b="0" i="0" dirty="0">
                <a:solidFill>
                  <a:srgbClr val="040C28"/>
                </a:solidFill>
                <a:effectLst/>
              </a:rPr>
              <a:t> </a:t>
            </a:r>
            <a:r>
              <a:rPr lang="en-CA" sz="3200" b="0" i="0" dirty="0" err="1">
                <a:solidFill>
                  <a:srgbClr val="040C28"/>
                </a:solidFill>
                <a:effectLst/>
              </a:rPr>
              <a:t>Boigny</a:t>
            </a:r>
            <a:br>
              <a:rPr lang="en-CA" sz="3200" b="0" i="0" dirty="0">
                <a:solidFill>
                  <a:srgbClr val="040C28"/>
                </a:solidFill>
                <a:effectLst/>
              </a:rPr>
            </a:br>
            <a:endParaRPr lang="en-US" sz="3200" dirty="0"/>
          </a:p>
        </p:txBody>
      </p:sp>
      <p:pic>
        <p:nvPicPr>
          <p:cNvPr id="5" name="Picture 4" descr="Peaceful Communities - Violence Prevention Southwest">
            <a:extLst>
              <a:ext uri="{FF2B5EF4-FFF2-40B4-BE49-F238E27FC236}">
                <a16:creationId xmlns:a16="http://schemas.microsoft.com/office/drawing/2014/main" id="{1822614C-A316-96F9-4AA5-201210FE2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5" b="12362"/>
          <a:stretch/>
        </p:blipFill>
        <p:spPr bwMode="auto">
          <a:xfrm>
            <a:off x="5842000" y="320039"/>
            <a:ext cx="4998720" cy="52194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a Sainte Famille — Année C /Fête /30 décembre 2018 | CROIX DE SAINT ANDRE">
            <a:extLst>
              <a:ext uri="{FF2B5EF4-FFF2-40B4-BE49-F238E27FC236}">
                <a16:creationId xmlns:a16="http://schemas.microsoft.com/office/drawing/2014/main" id="{2B398710-9636-6639-D85A-0EDC30E00F0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 b="9721"/>
          <a:stretch/>
        </p:blipFill>
        <p:spPr bwMode="auto">
          <a:xfrm>
            <a:off x="799583" y="320040"/>
            <a:ext cx="5049023" cy="5219456"/>
          </a:xfrm>
          <a:prstGeom prst="rect">
            <a:avLst/>
          </a:prstGeom>
          <a:noFill/>
          <a:extLst>
            <a:ext uri="{909E8E84-426E-40DD-AFC4-6F175D3DCCD1}">
              <a14:hiddenFill xmlns:a14="http://schemas.microsoft.com/office/drawing/2010/main">
                <a:solidFill>
                  <a:srgbClr val="FFFFFF"/>
                </a:solidFill>
              </a14:hiddenFill>
            </a:ext>
          </a:extLst>
        </p:spPr>
      </p:pic>
      <p:sp>
        <p:nvSpPr>
          <p:cNvPr id="2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65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20607-8570-94E7-02A8-6DB4CC7EFC0B}"/>
              </a:ext>
            </a:extLst>
          </p:cNvPr>
          <p:cNvSpPr>
            <a:spLocks noGrp="1"/>
          </p:cNvSpPr>
          <p:nvPr>
            <p:ph type="title"/>
          </p:nvPr>
        </p:nvSpPr>
        <p:spPr>
          <a:xfrm>
            <a:off x="838200" y="557188"/>
            <a:ext cx="10515600" cy="1133499"/>
          </a:xfrm>
        </p:spPr>
        <p:txBody>
          <a:bodyPr>
            <a:normAutofit/>
          </a:bodyPr>
          <a:lstStyle/>
          <a:p>
            <a:pPr algn="ctr"/>
            <a:r>
              <a:rPr lang="en-CA" sz="4800"/>
              <a:t>Prier les uns pour les autres pour la paix</a:t>
            </a:r>
          </a:p>
        </p:txBody>
      </p:sp>
      <p:graphicFrame>
        <p:nvGraphicFramePr>
          <p:cNvPr id="5" name="Content Placeholder 2">
            <a:extLst>
              <a:ext uri="{FF2B5EF4-FFF2-40B4-BE49-F238E27FC236}">
                <a16:creationId xmlns:a16="http://schemas.microsoft.com/office/drawing/2014/main" id="{E1696067-A41D-5538-3FBC-399F687F4B5D}"/>
              </a:ext>
            </a:extLst>
          </p:cNvPr>
          <p:cNvGraphicFramePr>
            <a:graphicFrameLocks noGrp="1"/>
          </p:cNvGraphicFramePr>
          <p:nvPr>
            <p:ph idx="1"/>
            <p:extLst>
              <p:ext uri="{D42A27DB-BD31-4B8C-83A1-F6EECF244321}">
                <p14:modId xmlns:p14="http://schemas.microsoft.com/office/powerpoint/2010/main" val="395347419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68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7FC4F1-230A-797D-9DA6-58D04A1EADEB}"/>
              </a:ext>
            </a:extLst>
          </p:cNvPr>
          <p:cNvSpPr>
            <a:spLocks noGrp="1"/>
          </p:cNvSpPr>
          <p:nvPr>
            <p:ph type="title"/>
          </p:nvPr>
        </p:nvSpPr>
        <p:spPr>
          <a:xfrm>
            <a:off x="371094" y="1161288"/>
            <a:ext cx="4166072" cy="1239012"/>
          </a:xfrm>
        </p:spPr>
        <p:txBody>
          <a:bodyPr anchor="ctr">
            <a:normAutofit/>
          </a:bodyPr>
          <a:lstStyle/>
          <a:p>
            <a:r>
              <a:rPr lang="en-CA" sz="2800" dirty="0"/>
              <a:t>Video sur la </a:t>
            </a:r>
            <a:r>
              <a:rPr lang="en-CA" sz="2800" dirty="0" err="1"/>
              <a:t>paix</a:t>
            </a:r>
            <a:r>
              <a:rPr lang="en-CA" sz="2800" dirty="0"/>
              <a:t>( 3min.15)</a:t>
            </a: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41099AD-B5C1-6E71-E3D8-37A59F9BD8A4}"/>
              </a:ext>
            </a:extLst>
          </p:cNvPr>
          <p:cNvSpPr>
            <a:spLocks noGrp="1"/>
          </p:cNvSpPr>
          <p:nvPr>
            <p:ph idx="1"/>
          </p:nvPr>
        </p:nvSpPr>
        <p:spPr>
          <a:xfrm>
            <a:off x="371094" y="2718054"/>
            <a:ext cx="3438906" cy="3207258"/>
          </a:xfrm>
        </p:spPr>
        <p:txBody>
          <a:bodyPr anchor="t">
            <a:normAutofit/>
          </a:bodyPr>
          <a:lstStyle/>
          <a:p>
            <a:pPr marL="0" indent="0">
              <a:buNone/>
            </a:pPr>
            <a:endParaRPr lang="en-CA" sz="1700" u="sng" kern="0" dirty="0">
              <a:effectLst/>
              <a:latin typeface="Aptos" panose="020B0004020202020204" pitchFamily="34" charset="0"/>
              <a:ea typeface="Aptos" panose="020B0004020202020204" pitchFamily="34" charset="0"/>
              <a:cs typeface="Aptos" panose="020B0004020202020204" pitchFamily="34" charset="0"/>
              <a:hlinkClick r:id="" action="ppaction://noaction"/>
            </a:endParaRPr>
          </a:p>
          <a:p>
            <a:r>
              <a:rPr lang="en-CA" sz="1700" u="sng" kern="0" dirty="0" err="1">
                <a:effectLst/>
                <a:latin typeface="Aptos" panose="020B0004020202020204" pitchFamily="34" charset="0"/>
                <a:ea typeface="Aptos" panose="020B0004020202020204" pitchFamily="34" charset="0"/>
                <a:cs typeface="Aptos" panose="020B0004020202020204" pitchFamily="34" charset="0"/>
                <a:hlinkClick r:id="" action="ppaction://noaction"/>
              </a:rPr>
              <a:t>Event:Love</a:t>
            </a:r>
            <a:r>
              <a:rPr lang="en-CA" sz="1700" u="sng" kern="0" dirty="0">
                <a:effectLst/>
                <a:latin typeface="Aptos" panose="020B0004020202020204" pitchFamily="34" charset="0"/>
                <a:ea typeface="Aptos" panose="020B0004020202020204" pitchFamily="34" charset="0"/>
                <a:cs typeface="Aptos" panose="020B0004020202020204" pitchFamily="34" charset="0"/>
                <a:hlinkClick r:id="" action="ppaction://noaction"/>
              </a:rPr>
              <a:t> builds peace (focolare.org)</a:t>
            </a:r>
            <a:endParaRPr lang="en-CA" sz="1700" u="sng" kern="0" dirty="0">
              <a:effectLst/>
              <a:latin typeface="Aptos" panose="020B0004020202020204" pitchFamily="34" charset="0"/>
              <a:ea typeface="Aptos" panose="020B0004020202020204" pitchFamily="34" charset="0"/>
              <a:cs typeface="Aptos" panose="020B0004020202020204" pitchFamily="34" charset="0"/>
            </a:endParaRPr>
          </a:p>
          <a:p>
            <a:endParaRPr lang="en-CA" sz="1700" u="sng" kern="0" dirty="0">
              <a:latin typeface="Aptos" panose="020B0004020202020204" pitchFamily="34" charset="0"/>
            </a:endParaRPr>
          </a:p>
          <a:p>
            <a:endParaRPr lang="en-CA" sz="1700" u="sng" kern="0" dirty="0">
              <a:latin typeface="Aptos" panose="020B0004020202020204" pitchFamily="34" charset="0"/>
            </a:endParaRPr>
          </a:p>
          <a:p>
            <a:pPr marL="0" indent="0">
              <a:buNone/>
            </a:pPr>
            <a:endParaRPr lang="en-CA" sz="1700" u="sng" kern="0" dirty="0">
              <a:latin typeface="Aptos" panose="020B0004020202020204" pitchFamily="34" charset="0"/>
            </a:endParaRPr>
          </a:p>
        </p:txBody>
      </p:sp>
    </p:spTree>
    <p:extLst>
      <p:ext uri="{BB962C8B-B14F-4D97-AF65-F5344CB8AC3E}">
        <p14:creationId xmlns:p14="http://schemas.microsoft.com/office/powerpoint/2010/main" val="17507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4FFE4-80A2-E287-C93D-0D6A4D3A4680}"/>
              </a:ext>
            </a:extLst>
          </p:cNvPr>
          <p:cNvSpPr>
            <a:spLocks noGrp="1"/>
          </p:cNvSpPr>
          <p:nvPr>
            <p:ph type="title"/>
          </p:nvPr>
        </p:nvSpPr>
        <p:spPr>
          <a:xfrm>
            <a:off x="838200" y="365125"/>
            <a:ext cx="10515600" cy="1325563"/>
          </a:xfrm>
        </p:spPr>
        <p:txBody>
          <a:bodyPr>
            <a:normAutofit/>
          </a:bodyPr>
          <a:lstStyle/>
          <a:p>
            <a:pPr algn="ctr"/>
            <a:r>
              <a:rPr lang="en-CA" sz="5400" dirty="0">
                <a:latin typeface="Times New Roman" panose="02020603050405020304" pitchFamily="18" charset="0"/>
                <a:cs typeface="Times New Roman" panose="02020603050405020304" pitchFamily="18" charset="0"/>
              </a:rPr>
              <a:t>La </a:t>
            </a:r>
            <a:r>
              <a:rPr lang="en-CA" sz="5400" dirty="0" err="1">
                <a:latin typeface="Times New Roman" panose="02020603050405020304" pitchFamily="18" charset="0"/>
                <a:cs typeface="Times New Roman" panose="02020603050405020304" pitchFamily="18" charset="0"/>
              </a:rPr>
              <a:t>famille</a:t>
            </a:r>
            <a:endParaRPr lang="en-CA" sz="5400" dirty="0">
              <a:latin typeface="Times New Roman" panose="02020603050405020304" pitchFamily="18" charset="0"/>
              <a:cs typeface="Times New Roman" panose="02020603050405020304" pitchFamily="18" charset="0"/>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EA3EF5-F9E7-C41A-9C15-5F27AB88BF2B}"/>
              </a:ext>
            </a:extLst>
          </p:cNvPr>
          <p:cNvSpPr>
            <a:spLocks noGrp="1"/>
          </p:cNvSpPr>
          <p:nvPr>
            <p:ph idx="1"/>
          </p:nvPr>
        </p:nvSpPr>
        <p:spPr>
          <a:xfrm>
            <a:off x="838200" y="1929384"/>
            <a:ext cx="10515600" cy="4705676"/>
          </a:xfrm>
        </p:spPr>
        <p:txBody>
          <a:bodyPr>
            <a:normAutofit fontScale="85000" lnSpcReduction="20000"/>
          </a:bodyPr>
          <a:lstStyle/>
          <a:p>
            <a:pPr>
              <a:buFont typeface="Wingdings" panose="05000000000000000000" pitchFamily="2" charset="2"/>
              <a:buChar char="v"/>
            </a:pPr>
            <a:r>
              <a:rPr lang="en-CA" sz="2000" b="1" dirty="0">
                <a:latin typeface="Times New Roman" panose="02020603050405020304" pitchFamily="18" charset="0"/>
                <a:cs typeface="Times New Roman" panose="02020603050405020304" pitchFamily="18" charset="0"/>
              </a:rPr>
              <a:t>Definition de la </a:t>
            </a:r>
            <a:r>
              <a:rPr lang="en-CA" sz="2000" b="1" dirty="0" err="1">
                <a:latin typeface="Times New Roman" panose="02020603050405020304" pitchFamily="18" charset="0"/>
                <a:cs typeface="Times New Roman" panose="02020603050405020304" pitchFamily="18" charset="0"/>
              </a:rPr>
              <a:t>famille</a:t>
            </a:r>
            <a:endParaRPr lang="en-CA"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CA" sz="2000" dirty="0">
                <a:latin typeface="Times New Roman" panose="02020603050405020304" pitchFamily="18" charset="0"/>
                <a:cs typeface="Times New Roman" panose="02020603050405020304" pitchFamily="18" charset="0"/>
              </a:rPr>
              <a:t>Ensemble des personnes: </a:t>
            </a:r>
          </a:p>
          <a:p>
            <a:r>
              <a:rPr lang="fr-CA" sz="2000" dirty="0">
                <a:latin typeface="Times New Roman" panose="02020603050405020304" pitchFamily="18" charset="0"/>
                <a:cs typeface="Times New Roman" panose="02020603050405020304" pitchFamily="18" charset="0"/>
              </a:rPr>
              <a:t>vivant sous le </a:t>
            </a:r>
            <a:r>
              <a:rPr lang="fr-CA" sz="2000" b="1" dirty="0">
                <a:latin typeface="Times New Roman" panose="02020603050405020304" pitchFamily="18" charset="0"/>
                <a:cs typeface="Times New Roman" panose="02020603050405020304" pitchFamily="18" charset="0"/>
              </a:rPr>
              <a:t>même toit</a:t>
            </a:r>
            <a:r>
              <a:rPr lang="fr-CA" sz="2000" dirty="0">
                <a:latin typeface="Times New Roman" panose="02020603050405020304" pitchFamily="18" charset="0"/>
                <a:cs typeface="Times New Roman" panose="02020603050405020304" pitchFamily="18" charset="0"/>
              </a:rPr>
              <a:t>.</a:t>
            </a:r>
          </a:p>
          <a:p>
            <a:r>
              <a:rPr lang="fr-CA" sz="2000" b="1" dirty="0">
                <a:latin typeface="Times New Roman" panose="02020603050405020304" pitchFamily="18" charset="0"/>
                <a:cs typeface="Times New Roman" panose="02020603050405020304" pitchFamily="18" charset="0"/>
              </a:rPr>
              <a:t>unies</a:t>
            </a:r>
            <a:r>
              <a:rPr lang="fr-CA" sz="2000" dirty="0">
                <a:latin typeface="Times New Roman" panose="02020603050405020304" pitchFamily="18" charset="0"/>
                <a:cs typeface="Times New Roman" panose="02020603050405020304" pitchFamily="18" charset="0"/>
              </a:rPr>
              <a:t> par le sang/ les alliances/ l'adoption et composant un groupe.</a:t>
            </a:r>
          </a:p>
          <a:p>
            <a:r>
              <a:rPr lang="fr-CA" sz="2000" b="1" dirty="0">
                <a:latin typeface="Times New Roman" panose="02020603050405020304" pitchFamily="18" charset="0"/>
                <a:cs typeface="Times New Roman" panose="02020603050405020304" pitchFamily="18" charset="0"/>
              </a:rPr>
              <a:t>Lien</a:t>
            </a:r>
            <a:r>
              <a:rPr lang="fr-CA" sz="2000" dirty="0">
                <a:latin typeface="Times New Roman" panose="02020603050405020304" pitchFamily="18" charset="0"/>
                <a:cs typeface="Times New Roman" panose="02020603050405020304" pitchFamily="18" charset="0"/>
              </a:rPr>
              <a:t> génération/</a:t>
            </a:r>
            <a:r>
              <a:rPr lang="en-CA" sz="2000" dirty="0">
                <a:latin typeface="Times New Roman" panose="02020603050405020304" pitchFamily="18" charset="0"/>
                <a:cs typeface="Times New Roman" panose="02020603050405020304" pitchFamily="18" charset="0"/>
              </a:rPr>
              <a:t> ancestral</a:t>
            </a:r>
          </a:p>
          <a:p>
            <a:pPr>
              <a:buFont typeface="Wingdings" panose="05000000000000000000" pitchFamily="2" charset="2"/>
              <a:buChar char="v"/>
            </a:pPr>
            <a:r>
              <a:rPr lang="en-CA" sz="2000" b="1" dirty="0">
                <a:latin typeface="Times New Roman" panose="02020603050405020304" pitchFamily="18" charset="0"/>
                <a:cs typeface="Times New Roman" panose="02020603050405020304" pitchFamily="18" charset="0"/>
              </a:rPr>
              <a:t>La doctrine de </a:t>
            </a:r>
            <a:r>
              <a:rPr lang="en-CA" sz="2000" b="1" dirty="0" err="1">
                <a:latin typeface="Times New Roman" panose="02020603050405020304" pitchFamily="18" charset="0"/>
                <a:cs typeface="Times New Roman" panose="02020603050405020304" pitchFamily="18" charset="0"/>
              </a:rPr>
              <a:t>l’Eglise</a:t>
            </a:r>
            <a:r>
              <a:rPr lang="en-CA" sz="2000" b="1" dirty="0">
                <a:latin typeface="Times New Roman" panose="02020603050405020304" pitchFamily="18" charset="0"/>
                <a:cs typeface="Times New Roman" panose="02020603050405020304" pitchFamily="18" charset="0"/>
              </a:rPr>
              <a:t> sur la </a:t>
            </a:r>
            <a:r>
              <a:rPr lang="en-CA" sz="2000" b="1" dirty="0" err="1">
                <a:latin typeface="Times New Roman" panose="02020603050405020304" pitchFamily="18" charset="0"/>
                <a:cs typeface="Times New Roman" panose="02020603050405020304" pitchFamily="18" charset="0"/>
              </a:rPr>
              <a:t>famille</a:t>
            </a:r>
            <a:endParaRPr lang="en-CA" sz="2000" b="1"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Genèse 1:27-28  : "Dieu créa l'homme et la femme à </a:t>
            </a:r>
            <a:r>
              <a:rPr lang="fr-FR" sz="2000" b="1" dirty="0">
                <a:latin typeface="Times New Roman" panose="02020603050405020304" pitchFamily="18" charset="0"/>
                <a:cs typeface="Times New Roman" panose="02020603050405020304" pitchFamily="18" charset="0"/>
              </a:rPr>
              <a:t>son image</a:t>
            </a:r>
            <a:r>
              <a:rPr lang="fr-FR" sz="2000" dirty="0">
                <a:latin typeface="Times New Roman" panose="02020603050405020304" pitchFamily="18" charset="0"/>
                <a:cs typeface="Times New Roman" panose="02020603050405020304" pitchFamily="18" charset="0"/>
              </a:rPr>
              <a:t>, et </a:t>
            </a:r>
            <a:r>
              <a:rPr lang="fr-FR" sz="2000" b="1" dirty="0">
                <a:latin typeface="Times New Roman" panose="02020603050405020304" pitchFamily="18" charset="0"/>
                <a:cs typeface="Times New Roman" panose="02020603050405020304" pitchFamily="18" charset="0"/>
              </a:rPr>
              <a:t>les benit</a:t>
            </a:r>
            <a:r>
              <a:rPr lang="fr-FR" sz="2000" dirty="0">
                <a:latin typeface="Times New Roman" panose="02020603050405020304" pitchFamily="18" charset="0"/>
                <a:cs typeface="Times New Roman" panose="02020603050405020304" pitchFamily="18" charset="0"/>
              </a:rPr>
              <a:t>..".</a:t>
            </a:r>
          </a:p>
          <a:p>
            <a:r>
              <a:rPr lang="fr-FR" sz="2000" dirty="0">
                <a:latin typeface="Times New Roman" panose="02020603050405020304" pitchFamily="18" charset="0"/>
                <a:cs typeface="Times New Roman" panose="02020603050405020304" pitchFamily="18" charset="0"/>
              </a:rPr>
              <a:t> Selon le plan de Dieu:  «la premiere place d’humanisation pour la personne et la societe, et le </a:t>
            </a:r>
            <a:r>
              <a:rPr lang="fr-FR" sz="2000" b="1" dirty="0">
                <a:latin typeface="Times New Roman" panose="02020603050405020304" pitchFamily="18" charset="0"/>
                <a:cs typeface="Times New Roman" panose="02020603050405020304" pitchFamily="18" charset="0"/>
              </a:rPr>
              <a:t>berceau</a:t>
            </a:r>
            <a:r>
              <a:rPr lang="fr-FR" sz="2000" dirty="0">
                <a:latin typeface="Times New Roman" panose="02020603050405020304" pitchFamily="18" charset="0"/>
                <a:cs typeface="Times New Roman" panose="02020603050405020304" pitchFamily="18" charset="0"/>
              </a:rPr>
              <a:t> de </a:t>
            </a:r>
            <a:r>
              <a:rPr lang="fr-FR" sz="2000" b="1" dirty="0">
                <a:latin typeface="Times New Roman" panose="02020603050405020304" pitchFamily="18" charset="0"/>
                <a:cs typeface="Times New Roman" panose="02020603050405020304" pitchFamily="18" charset="0"/>
              </a:rPr>
              <a:t>la vie et d’amour </a:t>
            </a:r>
            <a:r>
              <a:rPr lang="fr-FR" sz="2000" dirty="0">
                <a:latin typeface="Times New Roman" panose="02020603050405020304" pitchFamily="18" charset="0"/>
                <a:cs typeface="Times New Roman" panose="02020603050405020304" pitchFamily="18" charset="0"/>
              </a:rPr>
              <a:t>».</a:t>
            </a:r>
          </a:p>
          <a:p>
            <a:r>
              <a:rPr lang="fr-FR" sz="2000" dirty="0">
                <a:latin typeface="Times New Roman" panose="02020603050405020304" pitchFamily="18" charset="0"/>
                <a:cs typeface="Times New Roman" panose="02020603050405020304" pitchFamily="18" charset="0"/>
              </a:rPr>
              <a:t>La famille:institution sacrée, fondée sur l'amour, le respect mutuel, la responsabilité, et la transmission des valeurs et de la foi.</a:t>
            </a:r>
          </a:p>
          <a:p>
            <a:r>
              <a:rPr lang="en-CA" sz="2000" dirty="0">
                <a:latin typeface="Times New Roman" panose="02020603050405020304" pitchFamily="18" charset="0"/>
                <a:cs typeface="Times New Roman" panose="02020603050405020304" pitchFamily="18" charset="0"/>
              </a:rPr>
              <a:t>Marc 3:31-35:</a:t>
            </a:r>
            <a:r>
              <a:rPr lang="fr-FR" sz="2000" dirty="0">
                <a:latin typeface="Times New Roman" panose="02020603050405020304" pitchFamily="18" charset="0"/>
                <a:cs typeface="Times New Roman" panose="02020603050405020304" pitchFamily="18" charset="0"/>
              </a:rPr>
              <a:t> « .. Car, quiconque </a:t>
            </a:r>
            <a:r>
              <a:rPr lang="fr-FR" sz="2000" b="1" dirty="0">
                <a:latin typeface="Times New Roman" panose="02020603050405020304" pitchFamily="18" charset="0"/>
                <a:cs typeface="Times New Roman" panose="02020603050405020304" pitchFamily="18" charset="0"/>
              </a:rPr>
              <a:t>fait la volonté </a:t>
            </a:r>
            <a:r>
              <a:rPr lang="fr-FR" sz="2000" dirty="0">
                <a:latin typeface="Times New Roman" panose="02020603050405020304" pitchFamily="18" charset="0"/>
                <a:cs typeface="Times New Roman" panose="02020603050405020304" pitchFamily="18" charset="0"/>
              </a:rPr>
              <a:t>de Dieu, celui-là est mon frère, ma sœur, et ma mère. »</a:t>
            </a:r>
          </a:p>
          <a:p>
            <a:r>
              <a:rPr lang="fr-FR" sz="2000" dirty="0">
                <a:latin typeface="Times New Roman" panose="02020603050405020304" pitchFamily="18" charset="0"/>
                <a:cs typeface="Times New Roman" panose="02020603050405020304" pitchFamily="18" charset="0"/>
              </a:rPr>
              <a:t> famille:une </a:t>
            </a:r>
            <a:r>
              <a:rPr lang="fr-FR" sz="2000" b="1" dirty="0">
                <a:latin typeface="Times New Roman" panose="02020603050405020304" pitchFamily="18" charset="0"/>
                <a:cs typeface="Times New Roman" panose="02020603050405020304" pitchFamily="18" charset="0"/>
              </a:rPr>
              <a:t>base</a:t>
            </a:r>
            <a:r>
              <a:rPr lang="fr-FR" sz="2000" dirty="0">
                <a:latin typeface="Times New Roman" panose="02020603050405020304" pitchFamily="18" charset="0"/>
                <a:cs typeface="Times New Roman" panose="02020603050405020304" pitchFamily="18" charset="0"/>
              </a:rPr>
              <a:t> essentielle pour la société et la vie spirituelle.</a:t>
            </a:r>
            <a:endParaRPr lang="en-CA"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CA" sz="2000" dirty="0">
                <a:latin typeface="Times New Roman" panose="02020603050405020304" pitchFamily="18" charset="0"/>
                <a:cs typeface="Times New Roman" panose="02020603050405020304" pitchFamily="18" charset="0"/>
              </a:rPr>
              <a:t>La </a:t>
            </a:r>
            <a:r>
              <a:rPr lang="en-CA" sz="2000" dirty="0" err="1">
                <a:latin typeface="Times New Roman" panose="02020603050405020304" pitchFamily="18" charset="0"/>
                <a:cs typeface="Times New Roman" panose="02020603050405020304" pitchFamily="18" charset="0"/>
              </a:rPr>
              <a:t>famille</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est</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caracterisee</a:t>
            </a:r>
            <a:r>
              <a:rPr lang="en-CA" sz="2000" dirty="0">
                <a:latin typeface="Times New Roman" panose="02020603050405020304" pitchFamily="18" charset="0"/>
                <a:cs typeface="Times New Roman" panose="02020603050405020304" pitchFamily="18" charset="0"/>
              </a:rPr>
              <a:t> par </a:t>
            </a:r>
            <a:r>
              <a:rPr lang="en-CA" sz="2000" b="1" dirty="0" err="1">
                <a:latin typeface="Times New Roman" panose="02020603050405020304" pitchFamily="18" charset="0"/>
                <a:cs typeface="Times New Roman" panose="02020603050405020304" pitchFamily="18" charset="0"/>
              </a:rPr>
              <a:t>l’amour</a:t>
            </a:r>
            <a:r>
              <a:rPr lang="en-CA" sz="2000" b="1" dirty="0">
                <a:latin typeface="Times New Roman" panose="02020603050405020304" pitchFamily="18" charset="0"/>
                <a:cs typeface="Times New Roman" panose="02020603050405020304" pitchFamily="18" charset="0"/>
              </a:rPr>
              <a:t> </a:t>
            </a:r>
            <a:r>
              <a:rPr lang="en-CA" sz="2000" b="1" dirty="0" err="1">
                <a:latin typeface="Times New Roman" panose="02020603050405020304" pitchFamily="18" charset="0"/>
                <a:cs typeface="Times New Roman" panose="02020603050405020304" pitchFamily="18" charset="0"/>
              </a:rPr>
              <a:t>reciproque</a:t>
            </a:r>
            <a:endParaRPr lang="en-CA"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CA" sz="2000" dirty="0" err="1">
                <a:latin typeface="Times New Roman" panose="02020603050405020304" pitchFamily="18" charset="0"/>
                <a:cs typeface="Times New Roman" panose="02020603050405020304" pitchFamily="18" charset="0"/>
              </a:rPr>
              <a:t>Modele</a:t>
            </a:r>
            <a:r>
              <a:rPr lang="en-CA" sz="2000" dirty="0">
                <a:latin typeface="Times New Roman" panose="02020603050405020304" pitchFamily="18" charset="0"/>
                <a:cs typeface="Times New Roman" panose="02020603050405020304" pitchFamily="18" charset="0"/>
              </a:rPr>
              <a:t> ideal de </a:t>
            </a:r>
            <a:r>
              <a:rPr lang="en-CA" sz="2000" dirty="0" err="1">
                <a:latin typeface="Times New Roman" panose="02020603050405020304" pitchFamily="18" charset="0"/>
                <a:cs typeface="Times New Roman" panose="02020603050405020304" pitchFamily="18" charset="0"/>
              </a:rPr>
              <a:t>famille</a:t>
            </a:r>
            <a:r>
              <a:rPr lang="en-CA" sz="2000" dirty="0">
                <a:latin typeface="Times New Roman" panose="02020603050405020304" pitchFamily="18" charset="0"/>
                <a:cs typeface="Times New Roman" panose="02020603050405020304" pitchFamily="18" charset="0"/>
              </a:rPr>
              <a:t>: La </a:t>
            </a:r>
            <a:r>
              <a:rPr lang="en-CA" sz="2000" b="1" dirty="0" err="1">
                <a:latin typeface="Times New Roman" panose="02020603050405020304" pitchFamily="18" charset="0"/>
                <a:cs typeface="Times New Roman" panose="02020603050405020304" pitchFamily="18" charset="0"/>
              </a:rPr>
              <a:t>sainte</a:t>
            </a:r>
            <a:r>
              <a:rPr lang="en-CA" sz="2000" b="1" dirty="0">
                <a:latin typeface="Times New Roman" panose="02020603050405020304" pitchFamily="18" charset="0"/>
                <a:cs typeface="Times New Roman" panose="02020603050405020304" pitchFamily="18" charset="0"/>
              </a:rPr>
              <a:t> </a:t>
            </a:r>
            <a:r>
              <a:rPr lang="en-CA" sz="2000" b="1" dirty="0" err="1">
                <a:latin typeface="Times New Roman" panose="02020603050405020304" pitchFamily="18" charset="0"/>
                <a:cs typeface="Times New Roman" panose="02020603050405020304" pitchFamily="18" charset="0"/>
              </a:rPr>
              <a:t>famille</a:t>
            </a:r>
            <a:r>
              <a:rPr lang="en-CA" sz="2000" b="1" dirty="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de </a:t>
            </a:r>
            <a:r>
              <a:rPr lang="en-CA" sz="2000" dirty="0" err="1">
                <a:latin typeface="Times New Roman" panose="02020603050405020304" pitchFamily="18" charset="0"/>
                <a:cs typeface="Times New Roman" panose="02020603050405020304" pitchFamily="18" charset="0"/>
              </a:rPr>
              <a:t>Nazarette</a:t>
            </a:r>
            <a:endParaRPr lang="en-CA" sz="2000" b="1" dirty="0">
              <a:latin typeface="Times New Roman" panose="02020603050405020304" pitchFamily="18" charset="0"/>
              <a:cs typeface="Times New Roman" panose="02020603050405020304" pitchFamily="18" charset="0"/>
            </a:endParaRPr>
          </a:p>
          <a:p>
            <a:pPr marL="0" indent="0">
              <a:buNone/>
            </a:pPr>
            <a:endParaRPr lang="en-CA" sz="2000" dirty="0"/>
          </a:p>
        </p:txBody>
      </p:sp>
    </p:spTree>
    <p:extLst>
      <p:ext uri="{BB962C8B-B14F-4D97-AF65-F5344CB8AC3E}">
        <p14:creationId xmlns:p14="http://schemas.microsoft.com/office/powerpoint/2010/main" val="351045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D346F-48BC-21BD-A939-E97FECCB403D}"/>
              </a:ext>
            </a:extLst>
          </p:cNvPr>
          <p:cNvSpPr>
            <a:spLocks noGrp="1"/>
          </p:cNvSpPr>
          <p:nvPr>
            <p:ph type="title"/>
          </p:nvPr>
        </p:nvSpPr>
        <p:spPr>
          <a:xfrm>
            <a:off x="572493" y="238539"/>
            <a:ext cx="11018520" cy="1434415"/>
          </a:xfrm>
        </p:spPr>
        <p:txBody>
          <a:bodyPr anchor="b">
            <a:normAutofit/>
          </a:bodyPr>
          <a:lstStyle/>
          <a:p>
            <a:pPr algn="ctr"/>
            <a:br>
              <a:rPr lang="en-CA" sz="3000" dirty="0">
                <a:latin typeface="Times New Roman" panose="02020603050405020304" pitchFamily="18" charset="0"/>
                <a:cs typeface="Times New Roman" panose="02020603050405020304" pitchFamily="18" charset="0"/>
              </a:rPr>
            </a:br>
            <a:r>
              <a:rPr lang="en-CA" sz="3000" b="1" dirty="0">
                <a:latin typeface="Times New Roman" panose="02020603050405020304" pitchFamily="18" charset="0"/>
                <a:cs typeface="Times New Roman" panose="02020603050405020304" pitchFamily="18" charset="0"/>
              </a:rPr>
              <a:t>La </a:t>
            </a:r>
            <a:r>
              <a:rPr lang="en-CA" sz="3000" b="1" dirty="0" err="1">
                <a:latin typeface="Times New Roman" panose="02020603050405020304" pitchFamily="18" charset="0"/>
                <a:cs typeface="Times New Roman" panose="02020603050405020304" pitchFamily="18" charset="0"/>
              </a:rPr>
              <a:t>Communauté</a:t>
            </a:r>
            <a:br>
              <a:rPr lang="en-CA" sz="3000" b="1" u="sng" dirty="0">
                <a:latin typeface="Arial" panose="020B0604020202020204" pitchFamily="34" charset="0"/>
                <a:cs typeface="Arial" panose="020B0604020202020204" pitchFamily="34" charset="0"/>
              </a:rPr>
            </a:br>
            <a:endParaRPr lang="en-CA" sz="3000" dirty="0"/>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783733-BF21-4FD5-DA62-4508A5385DB2}"/>
              </a:ext>
            </a:extLst>
          </p:cNvPr>
          <p:cNvSpPr>
            <a:spLocks noGrp="1"/>
          </p:cNvSpPr>
          <p:nvPr>
            <p:ph idx="1"/>
          </p:nvPr>
        </p:nvSpPr>
        <p:spPr>
          <a:xfrm>
            <a:off x="572493" y="1681543"/>
            <a:ext cx="9616536" cy="5006639"/>
          </a:xfrm>
        </p:spPr>
        <p:txBody>
          <a:bodyPr anchor="t">
            <a:normAutofit fontScale="77500" lnSpcReduction="20000"/>
          </a:bodyPr>
          <a:lstStyle/>
          <a:p>
            <a:pPr>
              <a:buFont typeface="Wingdings" panose="05000000000000000000" pitchFamily="2" charset="2"/>
              <a:buChar char="v"/>
            </a:pPr>
            <a:endParaRPr lang="en-CA" sz="15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fr-CA" sz="1900" b="1" dirty="0">
                <a:latin typeface="Times New Roman" panose="02020603050405020304" pitchFamily="18" charset="0"/>
                <a:cs typeface="Times New Roman" panose="02020603050405020304" pitchFamily="18" charset="0"/>
              </a:rPr>
              <a:t>Groupe</a:t>
            </a:r>
            <a:r>
              <a:rPr lang="fr-CA" sz="1900" dirty="0">
                <a:latin typeface="Times New Roman" panose="02020603050405020304" pitchFamily="18" charset="0"/>
                <a:cs typeface="Times New Roman" panose="02020603050405020304" pitchFamily="18" charset="0"/>
              </a:rPr>
              <a:t> social</a:t>
            </a:r>
          </a:p>
          <a:p>
            <a:pPr>
              <a:lnSpc>
                <a:spcPct val="150000"/>
              </a:lnSpc>
            </a:pPr>
            <a:r>
              <a:rPr lang="fr-CA" sz="1900" dirty="0">
                <a:latin typeface="Times New Roman" panose="02020603050405020304" pitchFamily="18" charset="0"/>
                <a:cs typeface="Times New Roman" panose="02020603050405020304" pitchFamily="18" charset="0"/>
              </a:rPr>
              <a:t> les membres vivent ensemble, </a:t>
            </a:r>
          </a:p>
          <a:p>
            <a:pPr>
              <a:lnSpc>
                <a:spcPct val="150000"/>
              </a:lnSpc>
            </a:pPr>
            <a:r>
              <a:rPr lang="fr-CA" sz="1900" dirty="0">
                <a:latin typeface="Times New Roman" panose="02020603050405020304" pitchFamily="18" charset="0"/>
                <a:cs typeface="Times New Roman" panose="02020603050405020304" pitchFamily="18" charset="0"/>
              </a:rPr>
              <a:t>ou ont des biens, des intérêts communs. </a:t>
            </a:r>
          </a:p>
          <a:p>
            <a:pPr>
              <a:lnSpc>
                <a:spcPct val="150000"/>
              </a:lnSpc>
              <a:buFont typeface="Wingdings" panose="05000000000000000000" pitchFamily="2" charset="2"/>
              <a:buChar char="Ø"/>
            </a:pPr>
            <a:r>
              <a:rPr lang="fr-CA" sz="1900" dirty="0">
                <a:latin typeface="Times New Roman" panose="02020603050405020304" pitchFamily="18" charset="0"/>
                <a:cs typeface="Times New Roman" panose="02020603050405020304" pitchFamily="18" charset="0"/>
              </a:rPr>
              <a:t>Les communautés, peuvent se former dans nos lieux de service, de nos écoles, dans nos lieux de culte, dans les associations ethniques ou religieuses, etc. </a:t>
            </a:r>
          </a:p>
          <a:p>
            <a:pPr>
              <a:lnSpc>
                <a:spcPct val="150000"/>
              </a:lnSpc>
              <a:buFont typeface="Wingdings" panose="05000000000000000000" pitchFamily="2" charset="2"/>
              <a:buChar char="ü"/>
            </a:pPr>
            <a:r>
              <a:rPr lang="fr-CA" sz="1900" dirty="0">
                <a:latin typeface="Times New Roman" panose="02020603050405020304" pitchFamily="18" charset="0"/>
                <a:cs typeface="Times New Roman" panose="02020603050405020304" pitchFamily="18" charset="0"/>
              </a:rPr>
              <a:t>Pour nous Chrétiens: la communauté est donc un espace où les membres s'efforcent de construire des relations authentiques </a:t>
            </a:r>
            <a:r>
              <a:rPr lang="fr-CA" sz="1900" b="1" dirty="0">
                <a:latin typeface="Times New Roman" panose="02020603050405020304" pitchFamily="18" charset="0"/>
                <a:cs typeface="Times New Roman" panose="02020603050405020304" pitchFamily="18" charset="0"/>
              </a:rPr>
              <a:t>basées sur l’amour reciproque, la compréhension mutuelle </a:t>
            </a:r>
            <a:endParaRPr lang="fr-CA" sz="19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fr-CA" sz="1900" dirty="0">
                <a:latin typeface="Times New Roman" panose="02020603050405020304" pitchFamily="18" charset="0"/>
                <a:cs typeface="Times New Roman" panose="02020603050405020304" pitchFamily="18" charset="0"/>
              </a:rPr>
              <a:t> Pour le Mouvement des Focolari :la communauté </a:t>
            </a:r>
            <a:r>
              <a:rPr lang="fr-CA" sz="1900" b="1" dirty="0">
                <a:latin typeface="Times New Roman" panose="02020603050405020304" pitchFamily="18" charset="0"/>
                <a:cs typeface="Times New Roman" panose="02020603050405020304" pitchFamily="18" charset="0"/>
              </a:rPr>
              <a:t>transcende les frontières </a:t>
            </a:r>
            <a:r>
              <a:rPr lang="fr-CA" sz="1900" dirty="0">
                <a:latin typeface="Times New Roman" panose="02020603050405020304" pitchFamily="18" charset="0"/>
                <a:cs typeface="Times New Roman" panose="02020603050405020304" pitchFamily="18" charset="0"/>
              </a:rPr>
              <a:t>nationales, culturelles et religieuses. </a:t>
            </a:r>
          </a:p>
          <a:p>
            <a:pPr>
              <a:lnSpc>
                <a:spcPct val="150000"/>
              </a:lnSpc>
            </a:pPr>
            <a:r>
              <a:rPr lang="fr-CA" sz="1900" dirty="0">
                <a:latin typeface="Times New Roman" panose="02020603050405020304" pitchFamily="18" charset="0"/>
                <a:cs typeface="Times New Roman" panose="02020603050405020304" pitchFamily="18" charset="0"/>
              </a:rPr>
              <a:t>Il encourage ses membres à promouvoir </a:t>
            </a:r>
            <a:r>
              <a:rPr lang="fr-CA" sz="1900" b="1" dirty="0">
                <a:latin typeface="Times New Roman" panose="02020603050405020304" pitchFamily="18" charset="0"/>
                <a:cs typeface="Times New Roman" panose="02020603050405020304" pitchFamily="18" charset="0"/>
              </a:rPr>
              <a:t>la fraternité universelle </a:t>
            </a:r>
            <a:r>
              <a:rPr lang="fr-CA" sz="1900" dirty="0">
                <a:latin typeface="Times New Roman" panose="02020603050405020304" pitchFamily="18" charset="0"/>
                <a:cs typeface="Times New Roman" panose="02020603050405020304" pitchFamily="18" charset="0"/>
              </a:rPr>
              <a:t>et à travailler pour la paix et l'unité à l'échelle mondiale.</a:t>
            </a:r>
          </a:p>
          <a:p>
            <a:pPr>
              <a:lnSpc>
                <a:spcPct val="150000"/>
              </a:lnSpc>
              <a:buFont typeface="Wingdings" panose="05000000000000000000" pitchFamily="2" charset="2"/>
              <a:buChar char="ü"/>
            </a:pPr>
            <a:r>
              <a:rPr lang="en-CA" sz="1800" dirty="0" err="1">
                <a:latin typeface="Times New Roman" panose="02020603050405020304" pitchFamily="18" charset="0"/>
                <a:cs typeface="Times New Roman" panose="02020603050405020304" pitchFamily="18" charset="0"/>
              </a:rPr>
              <a:t>Modele</a:t>
            </a:r>
            <a:r>
              <a:rPr lang="en-CA" sz="1800" dirty="0">
                <a:latin typeface="Times New Roman" panose="02020603050405020304" pitchFamily="18" charset="0"/>
                <a:cs typeface="Times New Roman" panose="02020603050405020304" pitchFamily="18" charset="0"/>
              </a:rPr>
              <a:t> ideal </a:t>
            </a:r>
            <a:r>
              <a:rPr lang="en-CA" sz="1800" dirty="0" err="1">
                <a:latin typeface="Times New Roman" panose="02020603050405020304" pitchFamily="18" charset="0"/>
                <a:cs typeface="Times New Roman" panose="02020603050405020304" pitchFamily="18" charset="0"/>
              </a:rPr>
              <a:t>d’une</a:t>
            </a:r>
            <a:r>
              <a:rPr lang="en-CA" sz="1800" dirty="0">
                <a:latin typeface="Times New Roman" panose="02020603050405020304" pitchFamily="18" charset="0"/>
                <a:cs typeface="Times New Roman" panose="02020603050405020304" pitchFamily="18" charset="0"/>
              </a:rPr>
              <a:t> </a:t>
            </a:r>
            <a:r>
              <a:rPr lang="en-CA" sz="1800" dirty="0" err="1">
                <a:latin typeface="Times New Roman" panose="02020603050405020304" pitchFamily="18" charset="0"/>
                <a:cs typeface="Times New Roman" panose="02020603050405020304" pitchFamily="18" charset="0"/>
              </a:rPr>
              <a:t>communaute</a:t>
            </a:r>
            <a:r>
              <a:rPr lang="en-CA" sz="1800" dirty="0">
                <a:latin typeface="Times New Roman" panose="02020603050405020304" pitchFamily="18" charset="0"/>
                <a:cs typeface="Times New Roman" panose="02020603050405020304" pitchFamily="18" charset="0"/>
              </a:rPr>
              <a:t>: les </a:t>
            </a:r>
            <a:r>
              <a:rPr lang="en-CA" sz="1800" b="1" dirty="0">
                <a:latin typeface="Times New Roman" panose="02020603050405020304" pitchFamily="18" charset="0"/>
                <a:cs typeface="Times New Roman" panose="02020603050405020304" pitchFamily="18" charset="0"/>
              </a:rPr>
              <a:t>premieres </a:t>
            </a:r>
            <a:r>
              <a:rPr lang="en-CA" sz="1800" b="1" dirty="0" err="1">
                <a:latin typeface="Times New Roman" panose="02020603050405020304" pitchFamily="18" charset="0"/>
                <a:cs typeface="Times New Roman" panose="02020603050405020304" pitchFamily="18" charset="0"/>
              </a:rPr>
              <a:t>communautes</a:t>
            </a:r>
            <a:r>
              <a:rPr lang="en-CA" sz="1800" b="1" dirty="0">
                <a:latin typeface="Times New Roman" panose="02020603050405020304" pitchFamily="18" charset="0"/>
                <a:cs typeface="Times New Roman" panose="02020603050405020304" pitchFamily="18" charset="0"/>
              </a:rPr>
              <a:t> </a:t>
            </a:r>
            <a:r>
              <a:rPr lang="en-CA" sz="1800" b="1" dirty="0" err="1">
                <a:latin typeface="Times New Roman" panose="02020603050405020304" pitchFamily="18" charset="0"/>
                <a:cs typeface="Times New Roman" panose="02020603050405020304" pitchFamily="18" charset="0"/>
              </a:rPr>
              <a:t>chretiennes</a:t>
            </a:r>
            <a:endParaRPr lang="en-CA" sz="1900" dirty="0">
              <a:latin typeface="Times New Roman" panose="02020603050405020304" pitchFamily="18" charset="0"/>
              <a:cs typeface="Times New Roman" panose="02020603050405020304" pitchFamily="18" charset="0"/>
            </a:endParaRPr>
          </a:p>
          <a:p>
            <a:pPr marL="0" indent="0">
              <a:buNone/>
            </a:pPr>
            <a:endParaRPr lang="en-CA"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0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45C920-4BD0-66A7-FBE7-F29A2BBDB962}"/>
              </a:ext>
            </a:extLst>
          </p:cNvPr>
          <p:cNvSpPr>
            <a:spLocks noGrp="1"/>
          </p:cNvSpPr>
          <p:nvPr>
            <p:ph type="title"/>
          </p:nvPr>
        </p:nvSpPr>
        <p:spPr>
          <a:xfrm>
            <a:off x="1628503" y="78377"/>
            <a:ext cx="6951846" cy="1132114"/>
          </a:xfrm>
        </p:spPr>
        <p:txBody>
          <a:bodyPr>
            <a:normAutofit/>
          </a:bodyPr>
          <a:lstStyle/>
          <a:p>
            <a:r>
              <a:rPr lang="en-CA" dirty="0">
                <a:latin typeface="Times New Roman" panose="02020603050405020304" pitchFamily="18" charset="0"/>
                <a:cs typeface="Times New Roman" panose="02020603050405020304" pitchFamily="18" charset="0"/>
              </a:rPr>
              <a:t>            </a:t>
            </a:r>
            <a:r>
              <a:rPr lang="en-CA" dirty="0" err="1">
                <a:latin typeface="Times New Roman" panose="02020603050405020304" pitchFamily="18" charset="0"/>
                <a:cs typeface="Times New Roman" panose="02020603050405020304" pitchFamily="18" charset="0"/>
              </a:rPr>
              <a:t>Qu’est</a:t>
            </a:r>
            <a:r>
              <a:rPr lang="en-CA" dirty="0">
                <a:latin typeface="Times New Roman" panose="02020603050405020304" pitchFamily="18" charset="0"/>
                <a:cs typeface="Times New Roman" panose="02020603050405020304" pitchFamily="18" charset="0"/>
              </a:rPr>
              <a:t> </a:t>
            </a:r>
            <a:r>
              <a:rPr lang="en-CA" dirty="0" err="1">
                <a:latin typeface="Times New Roman" panose="02020603050405020304" pitchFamily="18" charset="0"/>
                <a:cs typeface="Times New Roman" panose="02020603050405020304" pitchFamily="18" charset="0"/>
              </a:rPr>
              <a:t>ce</a:t>
            </a:r>
            <a:r>
              <a:rPr lang="en-CA" dirty="0">
                <a:latin typeface="Times New Roman" panose="02020603050405020304" pitchFamily="18" charset="0"/>
                <a:cs typeface="Times New Roman" panose="02020603050405020304" pitchFamily="18" charset="0"/>
              </a:rPr>
              <a:t> que la </a:t>
            </a:r>
            <a:r>
              <a:rPr lang="en-CA" dirty="0" err="1">
                <a:latin typeface="Times New Roman" panose="02020603050405020304" pitchFamily="18" charset="0"/>
                <a:cs typeface="Times New Roman" panose="02020603050405020304" pitchFamily="18" charset="0"/>
              </a:rPr>
              <a:t>paix</a:t>
            </a:r>
            <a:endParaRPr lang="en-CA"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BE570E-1D15-9858-92F0-947EA775FF02}"/>
              </a:ext>
            </a:extLst>
          </p:cNvPr>
          <p:cNvSpPr>
            <a:spLocks noGrp="1"/>
          </p:cNvSpPr>
          <p:nvPr>
            <p:ph idx="1"/>
          </p:nvPr>
        </p:nvSpPr>
        <p:spPr>
          <a:xfrm>
            <a:off x="104503" y="1071153"/>
            <a:ext cx="7602583" cy="5708469"/>
          </a:xfrm>
        </p:spPr>
        <p:txBody>
          <a:bodyPr>
            <a:normAutofit fontScale="25000" lnSpcReduction="20000"/>
          </a:bodyPr>
          <a:lstStyle/>
          <a:p>
            <a:pPr>
              <a:lnSpc>
                <a:spcPct val="160000"/>
              </a:lnSpc>
            </a:pPr>
            <a:r>
              <a:rPr lang="fr-FR" sz="6200" b="0" i="0" dirty="0">
                <a:effectLst/>
                <a:highlight>
                  <a:srgbClr val="FFFFFF"/>
                </a:highlight>
                <a:latin typeface="Times New Roman" panose="02020603050405020304" pitchFamily="18" charset="0"/>
                <a:cs typeface="Times New Roman" panose="02020603050405020304" pitchFamily="18" charset="0"/>
              </a:rPr>
              <a:t>Jn 14:27« Je vous laisse la paix, je vous donne </a:t>
            </a:r>
            <a:r>
              <a:rPr lang="fr-FR" sz="6200" b="1" i="0" dirty="0">
                <a:effectLst/>
                <a:highlight>
                  <a:srgbClr val="FFFFFF"/>
                </a:highlight>
                <a:latin typeface="Times New Roman" panose="02020603050405020304" pitchFamily="18" charset="0"/>
                <a:cs typeface="Times New Roman" panose="02020603050405020304" pitchFamily="18" charset="0"/>
              </a:rPr>
              <a:t>ma paix</a:t>
            </a:r>
            <a:r>
              <a:rPr lang="fr-FR" sz="6200" b="0" i="0" dirty="0">
                <a:effectLst/>
                <a:highlight>
                  <a:srgbClr val="FFFFFF"/>
                </a:highlight>
                <a:latin typeface="Times New Roman" panose="02020603050405020304" pitchFamily="18" charset="0"/>
                <a:cs typeface="Times New Roman" panose="02020603050405020304" pitchFamily="18" charset="0"/>
              </a:rPr>
              <a:t>. Je ne vous donne pas comme le monde donne. Que </a:t>
            </a:r>
            <a:r>
              <a:rPr lang="fr-FR" sz="6200" b="1" i="0" dirty="0">
                <a:effectLst/>
                <a:highlight>
                  <a:srgbClr val="FFFFFF"/>
                </a:highlight>
                <a:latin typeface="Times New Roman" panose="02020603050405020304" pitchFamily="18" charset="0"/>
                <a:cs typeface="Times New Roman" panose="02020603050405020304" pitchFamily="18" charset="0"/>
              </a:rPr>
              <a:t>votre cœur ne se trouble point, et ne s’alarme point</a:t>
            </a:r>
            <a:r>
              <a:rPr lang="fr-FR" sz="6200" b="0" i="0" dirty="0">
                <a:effectLst/>
                <a:highlight>
                  <a:srgbClr val="FFFFFF"/>
                </a:highlight>
                <a:latin typeface="Times New Roman" panose="02020603050405020304" pitchFamily="18" charset="0"/>
                <a:cs typeface="Times New Roman" panose="02020603050405020304" pitchFamily="18" charset="0"/>
              </a:rPr>
              <a:t>. »</a:t>
            </a:r>
          </a:p>
          <a:p>
            <a:pPr>
              <a:lnSpc>
                <a:spcPct val="160000"/>
              </a:lnSpc>
            </a:pPr>
            <a:r>
              <a:rPr lang="fr-FR" sz="6200" b="0" i="0" dirty="0">
                <a:effectLst/>
                <a:highlight>
                  <a:srgbClr val="FFFFFF"/>
                </a:highlight>
                <a:latin typeface="Times New Roman" panose="02020603050405020304" pitchFamily="18" charset="0"/>
                <a:cs typeface="Times New Roman" panose="02020603050405020304" pitchFamily="18" charset="0"/>
              </a:rPr>
              <a:t>Philippiens 4:6-7« Ne vous inquiétez de rien ; </a:t>
            </a:r>
            <a:r>
              <a:rPr lang="fr-FR" sz="6200" b="1" i="0" dirty="0">
                <a:effectLst/>
                <a:highlight>
                  <a:srgbClr val="FFFFFF"/>
                </a:highlight>
                <a:latin typeface="Times New Roman" panose="02020603050405020304" pitchFamily="18" charset="0"/>
                <a:cs typeface="Times New Roman" panose="02020603050405020304" pitchFamily="18" charset="0"/>
              </a:rPr>
              <a:t>mais</a:t>
            </a:r>
            <a:r>
              <a:rPr lang="fr-FR" sz="6200" b="0" i="0" dirty="0">
                <a:effectLst/>
                <a:highlight>
                  <a:srgbClr val="FFFFFF"/>
                </a:highlight>
                <a:latin typeface="Times New Roman" panose="02020603050405020304" pitchFamily="18" charset="0"/>
                <a:cs typeface="Times New Roman" panose="02020603050405020304" pitchFamily="18" charset="0"/>
              </a:rPr>
              <a:t> en toute chose faites connaître vos besoins à Dieu par des prières et des supplications, avec des actions de grâces. Et la paix de Dieu, qui surpasse toute intelligence, </a:t>
            </a:r>
            <a:r>
              <a:rPr lang="fr-FR" sz="6200" b="1" i="0" dirty="0">
                <a:effectLst/>
                <a:highlight>
                  <a:srgbClr val="FFFFFF"/>
                </a:highlight>
                <a:latin typeface="Times New Roman" panose="02020603050405020304" pitchFamily="18" charset="0"/>
                <a:cs typeface="Times New Roman" panose="02020603050405020304" pitchFamily="18" charset="0"/>
              </a:rPr>
              <a:t>gardera </a:t>
            </a:r>
            <a:r>
              <a:rPr lang="fr-FR" sz="6200" b="0" i="0" dirty="0">
                <a:effectLst/>
                <a:highlight>
                  <a:srgbClr val="FFFFFF"/>
                </a:highlight>
                <a:latin typeface="Times New Roman" panose="02020603050405020304" pitchFamily="18" charset="0"/>
                <a:cs typeface="Times New Roman" panose="02020603050405020304" pitchFamily="18" charset="0"/>
              </a:rPr>
              <a:t>vos cœurs et vos pensées </a:t>
            </a:r>
            <a:r>
              <a:rPr lang="fr-FR" sz="6200" b="1" i="0" dirty="0">
                <a:effectLst/>
                <a:highlight>
                  <a:srgbClr val="FFFFFF"/>
                </a:highlight>
                <a:latin typeface="Times New Roman" panose="02020603050405020304" pitchFamily="18" charset="0"/>
                <a:cs typeface="Times New Roman" panose="02020603050405020304" pitchFamily="18" charset="0"/>
              </a:rPr>
              <a:t>en Jésus-Christ. </a:t>
            </a:r>
            <a:r>
              <a:rPr lang="fr-FR" sz="6200" b="0" i="0" dirty="0">
                <a:effectLst/>
                <a:highlight>
                  <a:srgbClr val="FFFFFF"/>
                </a:highlight>
                <a:latin typeface="Times New Roman" panose="02020603050405020304" pitchFamily="18" charset="0"/>
                <a:cs typeface="Times New Roman" panose="02020603050405020304" pitchFamily="18" charset="0"/>
              </a:rPr>
              <a:t>»</a:t>
            </a:r>
          </a:p>
          <a:p>
            <a:pPr>
              <a:lnSpc>
                <a:spcPct val="160000"/>
              </a:lnSpc>
            </a:pPr>
            <a:r>
              <a:rPr lang="fr-FR" sz="6200" dirty="0">
                <a:latin typeface="Times New Roman" panose="02020603050405020304" pitchFamily="18" charset="0"/>
                <a:cs typeface="Times New Roman" panose="02020603050405020304" pitchFamily="18" charset="0"/>
              </a:rPr>
              <a:t>Chiara:</a:t>
            </a:r>
            <a:r>
              <a:rPr lang="en-US" sz="6200" dirty="0">
                <a:latin typeface="Times New Roman" panose="02020603050405020304" pitchFamily="18" charset="0"/>
                <a:ea typeface="Roboto Condensed"/>
                <a:cs typeface="Times New Roman" panose="02020603050405020304" pitchFamily="18" charset="0"/>
                <a:sym typeface="Roboto Condensed"/>
              </a:rPr>
              <a:t>“ La </a:t>
            </a:r>
            <a:r>
              <a:rPr lang="en-US" sz="6200" dirty="0" err="1">
                <a:latin typeface="Times New Roman" panose="02020603050405020304" pitchFamily="18" charset="0"/>
                <a:ea typeface="Roboto Condensed"/>
                <a:cs typeface="Times New Roman" panose="02020603050405020304" pitchFamily="18" charset="0"/>
                <a:sym typeface="Roboto Condensed"/>
              </a:rPr>
              <a:t>paix</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est</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l’</a:t>
            </a:r>
            <a:r>
              <a:rPr lang="en-US" sz="6200" b="1" dirty="0" err="1">
                <a:latin typeface="Times New Roman" panose="02020603050405020304" pitchFamily="18" charset="0"/>
                <a:ea typeface="Roboto Condensed"/>
                <a:cs typeface="Times New Roman" panose="02020603050405020304" pitchFamily="18" charset="0"/>
                <a:sym typeface="Roboto Condensed"/>
              </a:rPr>
              <a:t>effet</a:t>
            </a:r>
            <a:r>
              <a:rPr lang="en-US" sz="6200" dirty="0">
                <a:latin typeface="Times New Roman" panose="02020603050405020304" pitchFamily="18" charset="0"/>
                <a:ea typeface="Roboto Condensed"/>
                <a:cs typeface="Times New Roman" panose="02020603050405020304" pitchFamily="18" charset="0"/>
                <a:sym typeface="Roboto Condensed"/>
              </a:rPr>
              <a:t> de </a:t>
            </a:r>
            <a:r>
              <a:rPr lang="en-US" sz="6200" dirty="0" err="1">
                <a:latin typeface="Times New Roman" panose="02020603050405020304" pitchFamily="18" charset="0"/>
                <a:ea typeface="Roboto Condensed"/>
                <a:cs typeface="Times New Roman" panose="02020603050405020304" pitchFamily="18" charset="0"/>
                <a:sym typeface="Roboto Condensed"/>
              </a:rPr>
              <a:t>l’</a:t>
            </a:r>
            <a:r>
              <a:rPr lang="en-US" sz="6200" b="1" dirty="0" err="1">
                <a:latin typeface="Times New Roman" panose="02020603050405020304" pitchFamily="18" charset="0"/>
                <a:ea typeface="Roboto Condensed"/>
                <a:cs typeface="Times New Roman" panose="02020603050405020304" pitchFamily="18" charset="0"/>
                <a:sym typeface="Roboto Condensed"/>
              </a:rPr>
              <a:t>unité</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Quand</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l’unité</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existe</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b="1" dirty="0">
                <a:latin typeface="Times New Roman" panose="02020603050405020304" pitchFamily="18" charset="0"/>
                <a:ea typeface="Roboto Condensed"/>
                <a:cs typeface="Times New Roman" panose="02020603050405020304" pitchFamily="18" charset="0"/>
                <a:sym typeface="Roboto Condensed"/>
              </a:rPr>
              <a:t>entre nous et Dieu</a:t>
            </a:r>
            <a:r>
              <a:rPr lang="en-US" sz="6200" dirty="0">
                <a:latin typeface="Times New Roman" panose="02020603050405020304" pitchFamily="18" charset="0"/>
                <a:ea typeface="Roboto Condensed"/>
                <a:cs typeface="Times New Roman" panose="02020603050405020304" pitchFamily="18" charset="0"/>
                <a:sym typeface="Roboto Condensed"/>
              </a:rPr>
              <a:t>, on a la </a:t>
            </a:r>
            <a:r>
              <a:rPr lang="en-US" sz="6200" dirty="0" err="1">
                <a:latin typeface="Times New Roman" panose="02020603050405020304" pitchFamily="18" charset="0"/>
                <a:ea typeface="Roboto Condensed"/>
                <a:cs typeface="Times New Roman" panose="02020603050405020304" pitchFamily="18" charset="0"/>
                <a:sym typeface="Roboto Condensed"/>
              </a:rPr>
              <a:t>paix</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intérieure</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Quand</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l’unité</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s’établit</a:t>
            </a:r>
            <a:r>
              <a:rPr lang="en-US" sz="6200" dirty="0">
                <a:latin typeface="Times New Roman" panose="02020603050405020304" pitchFamily="18" charset="0"/>
                <a:ea typeface="Roboto Condensed"/>
                <a:cs typeface="Times New Roman" panose="02020603050405020304" pitchFamily="18" charset="0"/>
                <a:sym typeface="Roboto Condensed"/>
              </a:rPr>
              <a:t> entre frères et </a:t>
            </a:r>
            <a:r>
              <a:rPr lang="en-US" sz="6200" dirty="0" err="1">
                <a:latin typeface="Times New Roman" panose="02020603050405020304" pitchFamily="18" charset="0"/>
                <a:ea typeface="Roboto Condensed"/>
                <a:cs typeface="Times New Roman" panose="02020603050405020304" pitchFamily="18" charset="0"/>
                <a:sym typeface="Roboto Condensed"/>
              </a:rPr>
              <a:t>sœurs</a:t>
            </a:r>
            <a:r>
              <a:rPr lang="en-US" sz="6200" dirty="0">
                <a:latin typeface="Times New Roman" panose="02020603050405020304" pitchFamily="18" charset="0"/>
                <a:ea typeface="Roboto Condensed"/>
                <a:cs typeface="Times New Roman" panose="02020603050405020304" pitchFamily="18" charset="0"/>
                <a:sym typeface="Roboto Condensed"/>
              </a:rPr>
              <a:t>, la </a:t>
            </a:r>
            <a:r>
              <a:rPr lang="en-US" sz="6200" dirty="0" err="1">
                <a:latin typeface="Times New Roman" panose="02020603050405020304" pitchFamily="18" charset="0"/>
                <a:ea typeface="Roboto Condensed"/>
                <a:cs typeface="Times New Roman" panose="02020603050405020304" pitchFamily="18" charset="0"/>
                <a:sym typeface="Roboto Condensed"/>
              </a:rPr>
              <a:t>paix</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règne</a:t>
            </a:r>
            <a:r>
              <a:rPr lang="en-US" sz="6200" dirty="0">
                <a:latin typeface="Times New Roman" panose="02020603050405020304" pitchFamily="18" charset="0"/>
                <a:ea typeface="Roboto Condensed"/>
                <a:cs typeface="Times New Roman" panose="02020603050405020304" pitchFamily="18" charset="0"/>
                <a:sym typeface="Roboto Condensed"/>
              </a:rPr>
              <a:t> dans la </a:t>
            </a:r>
            <a:r>
              <a:rPr lang="en-US" sz="6200" dirty="0" err="1">
                <a:latin typeface="Times New Roman" panose="02020603050405020304" pitchFamily="18" charset="0"/>
                <a:ea typeface="Roboto Condensed"/>
                <a:cs typeface="Times New Roman" panose="02020603050405020304" pitchFamily="18" charset="0"/>
                <a:sym typeface="Roboto Condensed"/>
              </a:rPr>
              <a:t>famille</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Quand</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b="1" dirty="0" err="1">
                <a:latin typeface="Times New Roman" panose="02020603050405020304" pitchFamily="18" charset="0"/>
                <a:ea typeface="Roboto Condensed"/>
                <a:cs typeface="Times New Roman" panose="02020603050405020304" pitchFamily="18" charset="0"/>
                <a:sym typeface="Roboto Condensed"/>
              </a:rPr>
              <a:t>l’unité</a:t>
            </a:r>
            <a:r>
              <a:rPr lang="en-US" sz="6200" b="1" dirty="0">
                <a:latin typeface="Times New Roman" panose="02020603050405020304" pitchFamily="18" charset="0"/>
                <a:ea typeface="Roboto Condensed"/>
                <a:cs typeface="Times New Roman" panose="02020603050405020304" pitchFamily="18" charset="0"/>
                <a:sym typeface="Roboto Condensed"/>
              </a:rPr>
              <a:t> </a:t>
            </a:r>
            <a:r>
              <a:rPr lang="en-US" sz="6200" b="1" dirty="0" err="1">
                <a:latin typeface="Times New Roman" panose="02020603050405020304" pitchFamily="18" charset="0"/>
                <a:ea typeface="Roboto Condensed"/>
                <a:cs typeface="Times New Roman" panose="02020603050405020304" pitchFamily="18" charset="0"/>
                <a:sym typeface="Roboto Condensed"/>
              </a:rPr>
              <a:t>existe</a:t>
            </a:r>
            <a:r>
              <a:rPr lang="en-US" sz="6200" b="1" dirty="0">
                <a:latin typeface="Times New Roman" panose="02020603050405020304" pitchFamily="18" charset="0"/>
                <a:ea typeface="Roboto Condensed"/>
                <a:cs typeface="Times New Roman" panose="02020603050405020304" pitchFamily="18" charset="0"/>
                <a:sym typeface="Roboto Condensed"/>
              </a:rPr>
              <a:t> </a:t>
            </a:r>
            <a:r>
              <a:rPr lang="en-US" sz="6200" dirty="0">
                <a:latin typeface="Times New Roman" panose="02020603050405020304" pitchFamily="18" charset="0"/>
                <a:ea typeface="Roboto Condensed"/>
                <a:cs typeface="Times New Roman" panose="02020603050405020304" pitchFamily="18" charset="0"/>
                <a:sym typeface="Roboto Condensed"/>
              </a:rPr>
              <a:t>entre les </a:t>
            </a:r>
            <a:r>
              <a:rPr lang="en-US" sz="6200" dirty="0" err="1">
                <a:latin typeface="Times New Roman" panose="02020603050405020304" pitchFamily="18" charset="0"/>
                <a:ea typeface="Roboto Condensed"/>
                <a:cs typeface="Times New Roman" panose="02020603050405020304" pitchFamily="18" charset="0"/>
                <a:sym typeface="Roboto Condensed"/>
              </a:rPr>
              <a:t>peuples</a:t>
            </a:r>
            <a:r>
              <a:rPr lang="en-US" sz="6200" dirty="0">
                <a:latin typeface="Times New Roman" panose="02020603050405020304" pitchFamily="18" charset="0"/>
                <a:ea typeface="Roboto Condensed"/>
                <a:cs typeface="Times New Roman" panose="02020603050405020304" pitchFamily="18" charset="0"/>
                <a:sym typeface="Roboto Condensed"/>
              </a:rPr>
              <a:t>, il </a:t>
            </a:r>
            <a:r>
              <a:rPr lang="en-US" sz="6200" dirty="0" err="1">
                <a:latin typeface="Times New Roman" panose="02020603050405020304" pitchFamily="18" charset="0"/>
                <a:ea typeface="Roboto Condensed"/>
                <a:cs typeface="Times New Roman" panose="02020603050405020304" pitchFamily="18" charset="0"/>
                <a:sym typeface="Roboto Condensed"/>
              </a:rPr>
              <a:t>en</a:t>
            </a:r>
            <a:r>
              <a:rPr lang="en-US" sz="6200" dirty="0">
                <a:latin typeface="Times New Roman" panose="02020603050405020304" pitchFamily="18" charset="0"/>
                <a:ea typeface="Roboto Condensed"/>
                <a:cs typeface="Times New Roman" panose="02020603050405020304" pitchFamily="18" charset="0"/>
                <a:sym typeface="Roboto Condensed"/>
              </a:rPr>
              <a:t> </a:t>
            </a:r>
            <a:r>
              <a:rPr lang="en-US" sz="6200" dirty="0" err="1">
                <a:latin typeface="Times New Roman" panose="02020603050405020304" pitchFamily="18" charset="0"/>
                <a:ea typeface="Roboto Condensed"/>
                <a:cs typeface="Times New Roman" panose="02020603050405020304" pitchFamily="18" charset="0"/>
                <a:sym typeface="Roboto Condensed"/>
              </a:rPr>
              <a:t>découle</a:t>
            </a:r>
            <a:r>
              <a:rPr lang="en-US" sz="6200" dirty="0">
                <a:latin typeface="Times New Roman" panose="02020603050405020304" pitchFamily="18" charset="0"/>
                <a:ea typeface="Roboto Condensed"/>
                <a:cs typeface="Times New Roman" panose="02020603050405020304" pitchFamily="18" charset="0"/>
                <a:sym typeface="Roboto Condensed"/>
              </a:rPr>
              <a:t> la </a:t>
            </a:r>
            <a:r>
              <a:rPr lang="en-US" sz="6200" dirty="0" err="1">
                <a:latin typeface="Times New Roman" panose="02020603050405020304" pitchFamily="18" charset="0"/>
                <a:ea typeface="Roboto Condensed"/>
                <a:cs typeface="Times New Roman" panose="02020603050405020304" pitchFamily="18" charset="0"/>
                <a:sym typeface="Roboto Condensed"/>
              </a:rPr>
              <a:t>paix</a:t>
            </a:r>
            <a:r>
              <a:rPr lang="en-US" sz="6200" dirty="0">
                <a:latin typeface="Times New Roman" panose="02020603050405020304" pitchFamily="18" charset="0"/>
                <a:ea typeface="Roboto Condensed"/>
                <a:cs typeface="Times New Roman" panose="02020603050405020304" pitchFamily="18" charset="0"/>
                <a:sym typeface="Roboto Condensed"/>
              </a:rPr>
              <a:t> dans le monde. ”</a:t>
            </a:r>
            <a:endParaRPr lang="fr-FR" sz="6200" dirty="0">
              <a:latin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Ø"/>
            </a:pPr>
            <a:r>
              <a:rPr lang="fr-FR" sz="6200" dirty="0">
                <a:latin typeface="Times New Roman" panose="02020603050405020304" pitchFamily="18" charset="0"/>
                <a:cs typeface="Times New Roman" panose="02020603050405020304" pitchFamily="18" charset="0"/>
              </a:rPr>
              <a:t>La paix :une notion riche et complexe: </a:t>
            </a:r>
            <a:r>
              <a:rPr lang="fr-FR" sz="6200" b="1" dirty="0">
                <a:latin typeface="Times New Roman" panose="02020603050405020304" pitchFamily="18" charset="0"/>
                <a:cs typeface="Times New Roman" panose="02020603050405020304" pitchFamily="18" charset="0"/>
              </a:rPr>
              <a:t>C’est Dieu qui nous donne la paix</a:t>
            </a:r>
          </a:p>
          <a:p>
            <a:pPr>
              <a:lnSpc>
                <a:spcPct val="170000"/>
              </a:lnSpc>
              <a:buFont typeface="Courier New" panose="02070309020205020404" pitchFamily="49" charset="0"/>
              <a:buChar char="o"/>
            </a:pPr>
            <a:r>
              <a:rPr lang="fr-FR" sz="6200" dirty="0">
                <a:latin typeface="Times New Roman" panose="02020603050405020304" pitchFamily="18" charset="0"/>
                <a:cs typeface="Times New Roman" panose="02020603050405020304" pitchFamily="18" charset="0"/>
              </a:rPr>
              <a:t> englobant </a:t>
            </a:r>
            <a:r>
              <a:rPr lang="fr-FR" sz="6200" b="1" dirty="0">
                <a:latin typeface="Times New Roman" panose="02020603050405020304" pitchFamily="18" charset="0"/>
                <a:cs typeface="Times New Roman" panose="02020603050405020304" pitchFamily="18" charset="0"/>
              </a:rPr>
              <a:t>non seulement l'absence de conflit</a:t>
            </a:r>
            <a:r>
              <a:rPr lang="fr-FR" sz="6200" dirty="0">
                <a:latin typeface="Times New Roman" panose="02020603050405020304" pitchFamily="18" charset="0"/>
                <a:cs typeface="Times New Roman" panose="02020603050405020304" pitchFamily="18" charset="0"/>
              </a:rPr>
              <a:t>, </a:t>
            </a:r>
          </a:p>
          <a:p>
            <a:pPr>
              <a:lnSpc>
                <a:spcPct val="170000"/>
              </a:lnSpc>
              <a:buFont typeface="Courier New" panose="02070309020205020404" pitchFamily="49" charset="0"/>
              <a:buChar char="o"/>
            </a:pPr>
            <a:r>
              <a:rPr lang="fr-FR" sz="6200" dirty="0">
                <a:latin typeface="Times New Roman" panose="02020603050405020304" pitchFamily="18" charset="0"/>
                <a:cs typeface="Times New Roman" panose="02020603050405020304" pitchFamily="18" charset="0"/>
              </a:rPr>
              <a:t>un état de bien-être général, de </a:t>
            </a:r>
            <a:r>
              <a:rPr lang="fr-FR" sz="6200" b="1" dirty="0">
                <a:latin typeface="Times New Roman" panose="02020603050405020304" pitchFamily="18" charset="0"/>
                <a:cs typeface="Times New Roman" panose="02020603050405020304" pitchFamily="18" charset="0"/>
              </a:rPr>
              <a:t>réconciliation avec Dieu et les autres</a:t>
            </a:r>
            <a:r>
              <a:rPr lang="fr-FR" sz="6200" dirty="0">
                <a:latin typeface="Times New Roman" panose="02020603050405020304" pitchFamily="18" charset="0"/>
                <a:cs typeface="Times New Roman" panose="02020603050405020304" pitchFamily="18" charset="0"/>
              </a:rPr>
              <a:t>, et de plénitude intérieure (en faisant la volonte de Dieu).</a:t>
            </a:r>
            <a:endParaRPr lang="en-CA" sz="6200" dirty="0">
              <a:latin typeface="Times New Roman" panose="02020603050405020304" pitchFamily="18" charset="0"/>
              <a:cs typeface="Times New Roman" panose="02020603050405020304" pitchFamily="18" charset="0"/>
            </a:endParaRPr>
          </a:p>
          <a:p>
            <a:pPr marL="0" indent="0">
              <a:buNone/>
            </a:pPr>
            <a:endParaRPr lang="en-CA" sz="1100" dirty="0"/>
          </a:p>
        </p:txBody>
      </p:sp>
      <p:pic>
        <p:nvPicPr>
          <p:cNvPr id="1026" name="Picture 2" descr="10 promesses bibliques sur la paix - EMCI TV">
            <a:extLst>
              <a:ext uri="{FF2B5EF4-FFF2-40B4-BE49-F238E27FC236}">
                <a16:creationId xmlns:a16="http://schemas.microsoft.com/office/drawing/2014/main" id="{DCDE2CC3-1ACA-9F9E-B1EA-D1D44335E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97" r="39873" b="-1"/>
          <a:stretch/>
        </p:blipFill>
        <p:spPr bwMode="auto">
          <a:xfrm>
            <a:off x="7284720" y="853440"/>
            <a:ext cx="4907280" cy="600456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6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84C0-6E55-DCC2-D2E0-FB757B6C3ADE}"/>
              </a:ext>
            </a:extLst>
          </p:cNvPr>
          <p:cNvSpPr>
            <a:spLocks noGrp="1"/>
          </p:cNvSpPr>
          <p:nvPr>
            <p:ph type="title"/>
          </p:nvPr>
        </p:nvSpPr>
        <p:spPr>
          <a:xfrm>
            <a:off x="4065981" y="3720"/>
            <a:ext cx="6924574" cy="859837"/>
          </a:xfrm>
        </p:spPr>
        <p:txBody>
          <a:bodyPr>
            <a:normAutofit/>
          </a:bodyPr>
          <a:lstStyle/>
          <a:p>
            <a:pPr algn="ctr"/>
            <a:r>
              <a:rPr lang="fr-CA" sz="4000" dirty="0">
                <a:latin typeface="Times New Roman" panose="02020603050405020304" pitchFamily="18" charset="0"/>
                <a:cs typeface="Times New Roman" panose="02020603050405020304" pitchFamily="18" charset="0"/>
              </a:rPr>
              <a:t>Situation de la paix aujourd’hui </a:t>
            </a:r>
            <a:endParaRPr lang="en-CA"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F2AD184-12F9-9713-0912-0C5119670774}"/>
              </a:ext>
            </a:extLst>
          </p:cNvPr>
          <p:cNvSpPr>
            <a:spLocks noGrp="1"/>
          </p:cNvSpPr>
          <p:nvPr>
            <p:ph idx="1"/>
          </p:nvPr>
        </p:nvSpPr>
        <p:spPr>
          <a:xfrm>
            <a:off x="4667991" y="922529"/>
            <a:ext cx="7134909" cy="5678568"/>
          </a:xfrm>
        </p:spPr>
        <p:txBody>
          <a:bodyPr>
            <a:normAutofit lnSpcReduction="10000"/>
          </a:bodyPr>
          <a:lstStyle/>
          <a:p>
            <a:pPr marL="0" indent="0">
              <a:buNone/>
            </a:pPr>
            <a:endParaRPr lang="fr-CA" sz="22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fr-CA" sz="2200" dirty="0">
                <a:latin typeface="Times New Roman" panose="02020603050405020304" pitchFamily="18" charset="0"/>
                <a:cs typeface="Times New Roman" panose="02020603050405020304" pitchFamily="18" charset="0"/>
              </a:rPr>
              <a:t>un monde déchiré par toute sorte de conflits, </a:t>
            </a:r>
          </a:p>
          <a:p>
            <a:pPr>
              <a:lnSpc>
                <a:spcPct val="150000"/>
              </a:lnSpc>
              <a:buFont typeface="Wingdings" panose="05000000000000000000" pitchFamily="2" charset="2"/>
              <a:buChar char="ü"/>
            </a:pPr>
            <a:r>
              <a:rPr lang="fr-CA" sz="2200" dirty="0">
                <a:latin typeface="Times New Roman" panose="02020603050405020304" pitchFamily="18" charset="0"/>
                <a:cs typeface="Times New Roman" panose="02020603050405020304" pitchFamily="18" charset="0"/>
              </a:rPr>
              <a:t>un monde qui dresse des murs, où les migrants et les réfugiés tentent de fuir la misère et la guerre et où les égoïsmes politiques s’affrontent sans se soucier des retombées sur la vie des hommes. </a:t>
            </a:r>
          </a:p>
          <a:p>
            <a:pPr>
              <a:lnSpc>
                <a:spcPct val="150000"/>
              </a:lnSpc>
              <a:buFont typeface="Wingdings" panose="05000000000000000000" pitchFamily="2" charset="2"/>
              <a:buChar char="ü"/>
            </a:pPr>
            <a:r>
              <a:rPr lang="fr-CA" sz="2200" dirty="0">
                <a:latin typeface="Times New Roman" panose="02020603050405020304" pitchFamily="18" charset="0"/>
                <a:cs typeface="Times New Roman" panose="02020603050405020304" pitchFamily="18" charset="0"/>
              </a:rPr>
              <a:t>divers conflits au sein de nos communautés, de nos lieux de service, de nos écoles, dans nos lieux de culte, etc.</a:t>
            </a:r>
          </a:p>
          <a:p>
            <a:pPr>
              <a:lnSpc>
                <a:spcPct val="150000"/>
              </a:lnSpc>
              <a:buFont typeface="Wingdings" panose="05000000000000000000" pitchFamily="2" charset="2"/>
              <a:buChar char="ü"/>
            </a:pPr>
            <a:r>
              <a:rPr lang="fr-CA" sz="2200" dirty="0">
                <a:latin typeface="Times New Roman" panose="02020603050405020304" pitchFamily="18" charset="0"/>
                <a:cs typeface="Times New Roman" panose="02020603050405020304" pitchFamily="18" charset="0"/>
              </a:rPr>
              <a:t>Dans nos familles, les séparations, les tensions, les conflits et les divorces sont devenus la norme. Et très souvent ce sont les enfants qui en payent le prix fort.</a:t>
            </a:r>
            <a:endParaRPr lang="en-CA" sz="800" dirty="0">
              <a:latin typeface="Times New Roman" panose="02020603050405020304" pitchFamily="18" charset="0"/>
              <a:cs typeface="Times New Roman" panose="02020603050405020304" pitchFamily="18" charset="0"/>
            </a:endParaRPr>
          </a:p>
          <a:p>
            <a:pPr marL="0" indent="0">
              <a:buNone/>
            </a:pPr>
            <a:endParaRPr lang="en-CA" sz="8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83ED2D34-FC1F-64D1-4D16-1B30C6A73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74" b="13452"/>
          <a:stretch/>
        </p:blipFill>
        <p:spPr bwMode="auto">
          <a:xfrm>
            <a:off x="307734" y="922529"/>
            <a:ext cx="4052522" cy="5935471"/>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37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84C0-6E55-DCC2-D2E0-FB757B6C3ADE}"/>
              </a:ext>
            </a:extLst>
          </p:cNvPr>
          <p:cNvSpPr>
            <a:spLocks noGrp="1"/>
          </p:cNvSpPr>
          <p:nvPr>
            <p:ph type="title"/>
          </p:nvPr>
        </p:nvSpPr>
        <p:spPr>
          <a:xfrm>
            <a:off x="2611649" y="139327"/>
            <a:ext cx="6631611" cy="709464"/>
          </a:xfrm>
        </p:spPr>
        <p:txBody>
          <a:bodyPr>
            <a:normAutofit/>
          </a:bodyPr>
          <a:lstStyle/>
          <a:p>
            <a:pPr algn="ctr"/>
            <a:r>
              <a:rPr lang="en-CA" sz="2400" b="1" dirty="0">
                <a:latin typeface="Arial" panose="020B0604020202020204" pitchFamily="34" charset="0"/>
                <a:cs typeface="Arial" panose="020B0604020202020204" pitchFamily="34" charset="0"/>
              </a:rPr>
              <a:t>Les sources et les raisons de </a:t>
            </a:r>
            <a:r>
              <a:rPr lang="en-CA" sz="2400" b="1" dirty="0" err="1">
                <a:latin typeface="Arial" panose="020B0604020202020204" pitchFamily="34" charset="0"/>
                <a:cs typeface="Arial" panose="020B0604020202020204" pitchFamily="34" charset="0"/>
              </a:rPr>
              <a:t>conflits</a:t>
            </a:r>
            <a:br>
              <a:rPr lang="en-CA" sz="1600" dirty="0">
                <a:latin typeface="Arial" panose="020B0604020202020204" pitchFamily="34" charset="0"/>
                <a:cs typeface="Arial" panose="020B0604020202020204" pitchFamily="34" charset="0"/>
              </a:rPr>
            </a:br>
            <a:endParaRPr lang="en-CA" sz="1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F2AD184-12F9-9713-0912-0C5119670774}"/>
              </a:ext>
            </a:extLst>
          </p:cNvPr>
          <p:cNvSpPr>
            <a:spLocks noGrp="1"/>
          </p:cNvSpPr>
          <p:nvPr>
            <p:ph idx="1"/>
          </p:nvPr>
        </p:nvSpPr>
        <p:spPr>
          <a:xfrm>
            <a:off x="4436768" y="818606"/>
            <a:ext cx="7352777" cy="5826329"/>
          </a:xfrm>
        </p:spPr>
        <p:txBody>
          <a:bodyPr>
            <a:normAutofit fontScale="77500" lnSpcReduction="20000"/>
          </a:bodyPr>
          <a:lstStyle/>
          <a:p>
            <a:pPr marL="0" indent="0">
              <a:buNone/>
            </a:pPr>
            <a:r>
              <a:rPr lang="en-CA" sz="2200" b="1" dirty="0">
                <a:latin typeface="Times New Roman" panose="02020603050405020304" pitchFamily="18" charset="0"/>
                <a:cs typeface="Times New Roman" panose="02020603050405020304" pitchFamily="18" charset="0"/>
              </a:rPr>
              <a:t>Dans les </a:t>
            </a:r>
            <a:r>
              <a:rPr lang="en-CA" sz="2200" b="1" dirty="0" err="1">
                <a:latin typeface="Times New Roman" panose="02020603050405020304" pitchFamily="18" charset="0"/>
                <a:cs typeface="Times New Roman" panose="02020603050405020304" pitchFamily="18" charset="0"/>
              </a:rPr>
              <a:t>familles</a:t>
            </a:r>
            <a:endParaRPr lang="en-CA" sz="2200" b="1"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fr-CA" sz="2200" dirty="0">
                <a:latin typeface="Times New Roman" panose="02020603050405020304" pitchFamily="18" charset="0"/>
                <a:cs typeface="Times New Roman" panose="02020603050405020304" pitchFamily="18" charset="0"/>
              </a:rPr>
              <a:t>Conflits</a:t>
            </a:r>
            <a:r>
              <a:rPr lang="en-CA" sz="2200" dirty="0">
                <a:latin typeface="Times New Roman" panose="02020603050405020304" pitchFamily="18" charset="0"/>
                <a:cs typeface="Times New Roman" panose="02020603050405020304" pitchFamily="18" charset="0"/>
              </a:rPr>
              <a:t> </a:t>
            </a:r>
            <a:r>
              <a:rPr lang="fr-CA" sz="2200" dirty="0">
                <a:latin typeface="Times New Roman" panose="02020603050405020304" pitchFamily="18" charset="0"/>
                <a:cs typeface="Times New Roman" panose="02020603050405020304" pitchFamily="18" charset="0"/>
              </a:rPr>
              <a:t>culturels</a:t>
            </a:r>
            <a:r>
              <a:rPr lang="en-CA" sz="2200" dirty="0">
                <a:latin typeface="Times New Roman" panose="02020603050405020304" pitchFamily="18" charset="0"/>
                <a:cs typeface="Times New Roman" panose="02020603050405020304" pitchFamily="18" charset="0"/>
              </a:rPr>
              <a:t>, </a:t>
            </a:r>
            <a:r>
              <a:rPr lang="fr-CA" sz="2200" dirty="0">
                <a:latin typeface="Times New Roman" panose="02020603050405020304" pitchFamily="18" charset="0"/>
                <a:cs typeface="Times New Roman" panose="02020603050405020304" pitchFamily="18" charset="0"/>
              </a:rPr>
              <a:t>économiques</a:t>
            </a:r>
            <a:r>
              <a:rPr lang="en-CA" sz="2200" dirty="0">
                <a:latin typeface="Times New Roman" panose="02020603050405020304" pitchFamily="18" charset="0"/>
                <a:cs typeface="Times New Roman" panose="02020603050405020304" pitchFamily="18" charset="0"/>
              </a:rPr>
              <a:t> et </a:t>
            </a:r>
            <a:r>
              <a:rPr lang="fr-CA" sz="2200" dirty="0">
                <a:latin typeface="Times New Roman" panose="02020603050405020304" pitchFamily="18" charset="0"/>
                <a:cs typeface="Times New Roman" panose="02020603050405020304" pitchFamily="18" charset="0"/>
              </a:rPr>
              <a:t>sociaux</a:t>
            </a:r>
            <a:r>
              <a:rPr lang="en-CA" sz="2200" dirty="0">
                <a:latin typeface="Times New Roman" panose="02020603050405020304" pitchFamily="18" charset="0"/>
                <a:cs typeface="Times New Roman" panose="02020603050405020304" pitchFamily="18" charset="0"/>
              </a:rPr>
              <a:t>  - la course au gains et </a:t>
            </a:r>
            <a:r>
              <a:rPr lang="fr-CA" sz="2200" dirty="0">
                <a:latin typeface="Times New Roman" panose="02020603050405020304" pitchFamily="18" charset="0"/>
                <a:cs typeface="Times New Roman" panose="02020603050405020304" pitchFamily="18" charset="0"/>
              </a:rPr>
              <a:t>l’abandon</a:t>
            </a:r>
            <a:r>
              <a:rPr lang="en-CA" sz="2200" dirty="0">
                <a:latin typeface="Times New Roman" panose="02020603050405020304" pitchFamily="18" charset="0"/>
                <a:cs typeface="Times New Roman" panose="02020603050405020304" pitchFamily="18" charset="0"/>
              </a:rPr>
              <a:t> de la </a:t>
            </a:r>
            <a:r>
              <a:rPr lang="en-CA" sz="2200" dirty="0" err="1">
                <a:latin typeface="Times New Roman" panose="02020603050405020304" pitchFamily="18" charset="0"/>
                <a:cs typeface="Times New Roman" panose="02020603050405020304" pitchFamily="18" charset="0"/>
              </a:rPr>
              <a:t>famille</a:t>
            </a:r>
            <a:r>
              <a:rPr lang="en-CA" sz="2200" dirty="0">
                <a:latin typeface="Times New Roman" panose="02020603050405020304" pitchFamily="18" charset="0"/>
                <a:cs typeface="Times New Roman" panose="02020603050405020304" pitchFamily="18" charset="0"/>
              </a:rPr>
              <a:t>….</a:t>
            </a:r>
          </a:p>
          <a:p>
            <a:pPr>
              <a:lnSpc>
                <a:spcPct val="120000"/>
              </a:lnSpc>
              <a:buFont typeface="Wingdings" panose="05000000000000000000" pitchFamily="2" charset="2"/>
              <a:buChar char="ü"/>
            </a:pPr>
            <a:r>
              <a:rPr lang="fr-CA" sz="2200" dirty="0">
                <a:latin typeface="Times New Roman" panose="02020603050405020304" pitchFamily="18" charset="0"/>
                <a:cs typeface="Times New Roman" panose="02020603050405020304" pitchFamily="18" charset="0"/>
              </a:rPr>
              <a:t>Manque</a:t>
            </a:r>
            <a:r>
              <a:rPr lang="en-CA" sz="2200" dirty="0">
                <a:latin typeface="Times New Roman" panose="02020603050405020304" pitchFamily="18" charset="0"/>
                <a:cs typeface="Times New Roman" panose="02020603050405020304" pitchFamily="18" charset="0"/>
              </a:rPr>
              <a:t> d’amour </a:t>
            </a:r>
            <a:r>
              <a:rPr lang="en-CA" sz="2200" dirty="0" err="1">
                <a:latin typeface="Times New Roman" panose="02020603050405020304" pitchFamily="18" charset="0"/>
                <a:cs typeface="Times New Roman" panose="02020603050405020304" pitchFamily="18" charset="0"/>
              </a:rPr>
              <a:t>en</a:t>
            </a:r>
            <a:r>
              <a:rPr lang="en-CA" sz="2200" dirty="0">
                <a:latin typeface="Times New Roman" panose="02020603050405020304" pitchFamily="18" charset="0"/>
                <a:cs typeface="Times New Roman" panose="02020603050405020304" pitchFamily="18" charset="0"/>
              </a:rPr>
              <a:t> </a:t>
            </a:r>
            <a:r>
              <a:rPr lang="fr-CA" sz="2200" dirty="0">
                <a:latin typeface="Times New Roman" panose="02020603050405020304" pitchFamily="18" charset="0"/>
                <a:cs typeface="Times New Roman" panose="02020603050405020304" pitchFamily="18" charset="0"/>
              </a:rPr>
              <a:t>famille</a:t>
            </a:r>
            <a:r>
              <a:rPr lang="en-CA" sz="2200" dirty="0">
                <a:latin typeface="Times New Roman" panose="02020603050405020304" pitchFamily="18" charset="0"/>
                <a:cs typeface="Times New Roman" panose="02020603050405020304" pitchFamily="18" charset="0"/>
              </a:rPr>
              <a:t>/</a:t>
            </a:r>
            <a:r>
              <a:rPr lang="en-CA" sz="2200" dirty="0" err="1">
                <a:latin typeface="Times New Roman" panose="02020603050405020304" pitchFamily="18" charset="0"/>
                <a:cs typeface="Times New Roman" panose="02020603050405020304" pitchFamily="18" charset="0"/>
              </a:rPr>
              <a:t>intergenerationnel</a:t>
            </a:r>
            <a:endParaRPr lang="en-CA" sz="22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en-CA" sz="2200" dirty="0">
                <a:latin typeface="Times New Roman" panose="02020603050405020304" pitchFamily="18" charset="0"/>
                <a:cs typeface="Times New Roman" panose="02020603050405020304" pitchFamily="18" charset="0"/>
              </a:rPr>
              <a:t>La </a:t>
            </a:r>
            <a:r>
              <a:rPr lang="en-CA" sz="2200" dirty="0" err="1">
                <a:latin typeface="Times New Roman" panose="02020603050405020304" pitchFamily="18" charset="0"/>
                <a:cs typeface="Times New Roman" panose="02020603050405020304" pitchFamily="18" charset="0"/>
              </a:rPr>
              <a:t>technologie</a:t>
            </a:r>
            <a:r>
              <a:rPr lang="en-CA" sz="2200" dirty="0">
                <a:latin typeface="Times New Roman" panose="02020603050405020304" pitchFamily="18" charset="0"/>
                <a:cs typeface="Times New Roman" panose="02020603050405020304" pitchFamily="18" charset="0"/>
              </a:rPr>
              <a:t>, utilisation excessive des reseaux </a:t>
            </a:r>
            <a:r>
              <a:rPr lang="en-CA" sz="2200" dirty="0" err="1">
                <a:latin typeface="Times New Roman" panose="02020603050405020304" pitchFamily="18" charset="0"/>
                <a:cs typeface="Times New Roman" panose="02020603050405020304" pitchFamily="18" charset="0"/>
              </a:rPr>
              <a:t>sociaux</a:t>
            </a:r>
            <a:r>
              <a:rPr lang="en-CA" sz="2200" dirty="0">
                <a:latin typeface="Times New Roman" panose="02020603050405020304" pitchFamily="18" charset="0"/>
                <a:cs typeface="Times New Roman" panose="02020603050405020304" pitchFamily="18" charset="0"/>
              </a:rPr>
              <a:t>  et des </a:t>
            </a:r>
            <a:r>
              <a:rPr lang="en-CA" sz="2200" dirty="0" err="1">
                <a:latin typeface="Times New Roman" panose="02020603050405020304" pitchFamily="18" charset="0"/>
                <a:cs typeface="Times New Roman" panose="02020603050405020304" pitchFamily="18" charset="0"/>
              </a:rPr>
              <a:t>cellulaires</a:t>
            </a:r>
            <a:endParaRPr lang="en-CA" sz="22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en-CA" sz="2200" dirty="0" err="1">
                <a:latin typeface="Times New Roman" panose="02020603050405020304" pitchFamily="18" charset="0"/>
                <a:cs typeface="Times New Roman" panose="02020603050405020304" pitchFamily="18" charset="0"/>
              </a:rPr>
              <a:t>Malentendus</a:t>
            </a:r>
            <a:r>
              <a:rPr lang="en-CA" sz="2200" dirty="0">
                <a:latin typeface="Times New Roman" panose="02020603050405020304" pitchFamily="18" charset="0"/>
                <a:cs typeface="Times New Roman" panose="02020603050405020304" pitchFamily="18" charset="0"/>
              </a:rPr>
              <a:t> et </a:t>
            </a:r>
            <a:r>
              <a:rPr lang="en-CA" sz="2200" dirty="0" err="1">
                <a:latin typeface="Times New Roman" panose="02020603050405020304" pitchFamily="18" charset="0"/>
                <a:cs typeface="Times New Roman" panose="02020603050405020304" pitchFamily="18" charset="0"/>
              </a:rPr>
              <a:t>mauvaise</a:t>
            </a:r>
            <a:r>
              <a:rPr lang="en-CA" sz="2200" dirty="0">
                <a:latin typeface="Times New Roman" panose="02020603050405020304" pitchFamily="18" charset="0"/>
                <a:cs typeface="Times New Roman" panose="02020603050405020304" pitchFamily="18" charset="0"/>
              </a:rPr>
              <a:t> communication</a:t>
            </a:r>
          </a:p>
          <a:p>
            <a:pPr>
              <a:lnSpc>
                <a:spcPct val="120000"/>
              </a:lnSpc>
              <a:buFont typeface="Wingdings" panose="05000000000000000000" pitchFamily="2" charset="2"/>
              <a:buChar char="ü"/>
            </a:pPr>
            <a:r>
              <a:rPr lang="en-CA" sz="2200" dirty="0">
                <a:latin typeface="Times New Roman" panose="02020603050405020304" pitchFamily="18" charset="0"/>
                <a:cs typeface="Times New Roman" panose="02020603050405020304" pitchFamily="18" charset="0"/>
              </a:rPr>
              <a:t>Repartition des taches domestiques – education des enfants, </a:t>
            </a:r>
            <a:r>
              <a:rPr lang="en-CA" sz="2200" dirty="0" err="1">
                <a:latin typeface="Times New Roman" panose="02020603050405020304" pitchFamily="18" charset="0"/>
                <a:cs typeface="Times New Roman" panose="02020603050405020304" pitchFamily="18" charset="0"/>
              </a:rPr>
              <a:t>etc</a:t>
            </a:r>
            <a:r>
              <a:rPr lang="en-CA" sz="2200" dirty="0">
                <a:latin typeface="Times New Roman" panose="02020603050405020304" pitchFamily="18" charset="0"/>
                <a:cs typeface="Times New Roman" panose="02020603050405020304" pitchFamily="18" charset="0"/>
              </a:rPr>
              <a:t>,,</a:t>
            </a:r>
          </a:p>
          <a:p>
            <a:pPr>
              <a:lnSpc>
                <a:spcPct val="120000"/>
              </a:lnSpc>
              <a:buFont typeface="Wingdings" panose="05000000000000000000" pitchFamily="2" charset="2"/>
              <a:buChar char="ü"/>
            </a:pPr>
            <a:r>
              <a:rPr lang="en-CA" sz="2200" dirty="0">
                <a:latin typeface="Times New Roman" panose="02020603050405020304" pitchFamily="18" charset="0"/>
                <a:cs typeface="Times New Roman" panose="02020603050405020304" pitchFamily="18" charset="0"/>
              </a:rPr>
              <a:t>Gestion des finances - Jalousies et </a:t>
            </a:r>
            <a:r>
              <a:rPr lang="en-CA" sz="2200" dirty="0" err="1">
                <a:latin typeface="Times New Roman" panose="02020603050405020304" pitchFamily="18" charset="0"/>
                <a:cs typeface="Times New Roman" panose="02020603050405020304" pitchFamily="18" charset="0"/>
              </a:rPr>
              <a:t>rivalités</a:t>
            </a:r>
            <a:endParaRPr lang="en-CA" sz="2200" dirty="0">
              <a:latin typeface="Times New Roman" panose="02020603050405020304" pitchFamily="18" charset="0"/>
              <a:cs typeface="Times New Roman" panose="02020603050405020304" pitchFamily="18" charset="0"/>
            </a:endParaRPr>
          </a:p>
          <a:p>
            <a:pPr marL="0" indent="0">
              <a:buNone/>
            </a:pPr>
            <a:endParaRPr lang="en-CA" sz="2200" dirty="0">
              <a:latin typeface="Times New Roman" panose="02020603050405020304" pitchFamily="18" charset="0"/>
              <a:cs typeface="Times New Roman" panose="02020603050405020304" pitchFamily="18" charset="0"/>
            </a:endParaRPr>
          </a:p>
          <a:p>
            <a:pPr marL="0" indent="0">
              <a:buNone/>
            </a:pPr>
            <a:r>
              <a:rPr lang="en-CA" sz="2200" b="1" dirty="0">
                <a:latin typeface="Times New Roman" panose="02020603050405020304" pitchFamily="18" charset="0"/>
                <a:cs typeface="Times New Roman" panose="02020603050405020304" pitchFamily="18" charset="0"/>
              </a:rPr>
              <a:t>Dans les </a:t>
            </a:r>
            <a:r>
              <a:rPr lang="en-CA" sz="2200" b="1" dirty="0" err="1">
                <a:latin typeface="Times New Roman" panose="02020603050405020304" pitchFamily="18" charset="0"/>
                <a:cs typeface="Times New Roman" panose="02020603050405020304" pitchFamily="18" charset="0"/>
              </a:rPr>
              <a:t>communautés</a:t>
            </a:r>
            <a:endParaRPr lang="en-CA" sz="22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en-CA" sz="2200" dirty="0" err="1">
                <a:latin typeface="Times New Roman" panose="02020603050405020304" pitchFamily="18" charset="0"/>
                <a:cs typeface="Times New Roman" panose="02020603050405020304" pitchFamily="18" charset="0"/>
              </a:rPr>
              <a:t>Conflit</a:t>
            </a:r>
            <a:r>
              <a:rPr lang="en-CA" sz="2200" dirty="0">
                <a:latin typeface="Times New Roman" panose="02020603050405020304" pitchFamily="18" charset="0"/>
                <a:cs typeface="Times New Roman" panose="02020603050405020304" pitchFamily="18" charset="0"/>
              </a:rPr>
              <a:t> des </a:t>
            </a:r>
            <a:r>
              <a:rPr lang="en-CA" sz="2200" dirty="0" err="1">
                <a:latin typeface="Times New Roman" panose="02020603050405020304" pitchFamily="18" charset="0"/>
                <a:cs typeface="Times New Roman" panose="02020603050405020304" pitchFamily="18" charset="0"/>
              </a:rPr>
              <a:t>valeurs</a:t>
            </a:r>
            <a:endParaRPr lang="en-CA" sz="22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en-CA" sz="2200" dirty="0" err="1">
                <a:latin typeface="Times New Roman" panose="02020603050405020304" pitchFamily="18" charset="0"/>
                <a:cs typeface="Times New Roman" panose="02020603050405020304" pitchFamily="18" charset="0"/>
              </a:rPr>
              <a:t>Différences</a:t>
            </a:r>
            <a:r>
              <a:rPr lang="en-CA" sz="2200" dirty="0">
                <a:latin typeface="Times New Roman" panose="02020603050405020304" pitchFamily="18" charset="0"/>
                <a:cs typeface="Times New Roman" panose="02020603050405020304" pitchFamily="18" charset="0"/>
              </a:rPr>
              <a:t> </a:t>
            </a:r>
            <a:r>
              <a:rPr lang="en-CA" sz="2200" dirty="0" err="1">
                <a:latin typeface="Times New Roman" panose="02020603050405020304" pitchFamily="18" charset="0"/>
                <a:cs typeface="Times New Roman" panose="02020603050405020304" pitchFamily="18" charset="0"/>
              </a:rPr>
              <a:t>culturelles</a:t>
            </a:r>
            <a:r>
              <a:rPr lang="en-CA" sz="2200" dirty="0">
                <a:latin typeface="Times New Roman" panose="02020603050405020304" pitchFamily="18" charset="0"/>
                <a:cs typeface="Times New Roman" panose="02020603050405020304" pitchFamily="18" charset="0"/>
              </a:rPr>
              <a:t>, </a:t>
            </a:r>
            <a:r>
              <a:rPr lang="en-CA" sz="2200" dirty="0" err="1">
                <a:latin typeface="Times New Roman" panose="02020603050405020304" pitchFamily="18" charset="0"/>
                <a:cs typeface="Times New Roman" panose="02020603050405020304" pitchFamily="18" charset="0"/>
              </a:rPr>
              <a:t>ethniques</a:t>
            </a:r>
            <a:r>
              <a:rPr lang="en-CA" sz="2200" dirty="0">
                <a:latin typeface="Times New Roman" panose="02020603050405020304" pitchFamily="18" charset="0"/>
                <a:cs typeface="Times New Roman" panose="02020603050405020304" pitchFamily="18" charset="0"/>
              </a:rPr>
              <a:t> et </a:t>
            </a:r>
            <a:r>
              <a:rPr lang="en-CA" sz="2200" dirty="0" err="1">
                <a:latin typeface="Times New Roman" panose="02020603050405020304" pitchFamily="18" charset="0"/>
                <a:cs typeface="Times New Roman" panose="02020603050405020304" pitchFamily="18" charset="0"/>
              </a:rPr>
              <a:t>réligieuse</a:t>
            </a:r>
            <a:endParaRPr lang="en-CA" sz="22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en-CA" sz="2200" dirty="0" err="1">
                <a:latin typeface="Times New Roman" panose="02020603050405020304" pitchFamily="18" charset="0"/>
                <a:cs typeface="Times New Roman" panose="02020603050405020304" pitchFamily="18" charset="0"/>
              </a:rPr>
              <a:t>Inégalités</a:t>
            </a:r>
            <a:r>
              <a:rPr lang="en-CA" sz="2200" dirty="0">
                <a:latin typeface="Times New Roman" panose="02020603050405020304" pitchFamily="18" charset="0"/>
                <a:cs typeface="Times New Roman" panose="02020603050405020304" pitchFamily="18" charset="0"/>
              </a:rPr>
              <a:t> socio-</a:t>
            </a:r>
            <a:r>
              <a:rPr lang="en-CA" sz="2200" dirty="0" err="1">
                <a:latin typeface="Times New Roman" panose="02020603050405020304" pitchFamily="18" charset="0"/>
                <a:cs typeface="Times New Roman" panose="02020603050405020304" pitchFamily="18" charset="0"/>
              </a:rPr>
              <a:t>économiques</a:t>
            </a:r>
            <a:r>
              <a:rPr lang="en-CA" sz="2200" dirty="0">
                <a:latin typeface="Times New Roman" panose="02020603050405020304" pitchFamily="18" charset="0"/>
                <a:cs typeface="Times New Roman" panose="02020603050405020304" pitchFamily="18" charset="0"/>
              </a:rPr>
              <a:t> – Injustice </a:t>
            </a:r>
            <a:r>
              <a:rPr lang="en-CA" sz="2200" dirty="0" err="1">
                <a:latin typeface="Times New Roman" panose="02020603050405020304" pitchFamily="18" charset="0"/>
                <a:cs typeface="Times New Roman" panose="02020603050405020304" pitchFamily="18" charset="0"/>
              </a:rPr>
              <a:t>sociale</a:t>
            </a:r>
            <a:r>
              <a:rPr lang="en-CA" sz="2200" dirty="0">
                <a:latin typeface="Times New Roman" panose="02020603050405020304" pitchFamily="18" charset="0"/>
                <a:cs typeface="Times New Roman" panose="02020603050405020304" pitchFamily="18" charset="0"/>
              </a:rPr>
              <a:t> – </a:t>
            </a:r>
            <a:r>
              <a:rPr lang="en-CA" sz="2200" dirty="0" err="1">
                <a:latin typeface="Times New Roman" panose="02020603050405020304" pitchFamily="18" charset="0"/>
                <a:cs typeface="Times New Roman" panose="02020603050405020304" pitchFamily="18" charset="0"/>
              </a:rPr>
              <a:t>conflits</a:t>
            </a:r>
            <a:r>
              <a:rPr lang="en-CA" sz="2200" dirty="0">
                <a:latin typeface="Times New Roman" panose="02020603050405020304" pitchFamily="18" charset="0"/>
                <a:cs typeface="Times New Roman" panose="02020603050405020304" pitchFamily="18" charset="0"/>
              </a:rPr>
              <a:t> de leadership</a:t>
            </a:r>
          </a:p>
          <a:p>
            <a:pPr>
              <a:lnSpc>
                <a:spcPct val="120000"/>
              </a:lnSpc>
              <a:buFont typeface="Wingdings" panose="05000000000000000000" pitchFamily="2" charset="2"/>
              <a:buChar char="ü"/>
            </a:pPr>
            <a:r>
              <a:rPr lang="fr-FR" sz="2200" dirty="0">
                <a:latin typeface="Times New Roman" panose="02020603050405020304" pitchFamily="18" charset="0"/>
                <a:cs typeface="Times New Roman" panose="02020603050405020304" pitchFamily="18" charset="0"/>
              </a:rPr>
              <a:t>préjugés et les discriminations</a:t>
            </a:r>
          </a:p>
          <a:p>
            <a:pPr>
              <a:lnSpc>
                <a:spcPct val="120000"/>
              </a:lnSpc>
              <a:buFont typeface="Wingdings" panose="05000000000000000000" pitchFamily="2" charset="2"/>
              <a:buChar char="ü"/>
            </a:pPr>
            <a:r>
              <a:rPr lang="en-CA" sz="2200" dirty="0" err="1">
                <a:latin typeface="Times New Roman" panose="02020603050405020304" pitchFamily="18" charset="0"/>
                <a:cs typeface="Times New Roman" panose="02020603050405020304" pitchFamily="18" charset="0"/>
              </a:rPr>
              <a:t>Manque</a:t>
            </a:r>
            <a:r>
              <a:rPr lang="en-CA" sz="2200" dirty="0">
                <a:latin typeface="Times New Roman" panose="02020603050405020304" pitchFamily="18" charset="0"/>
                <a:cs typeface="Times New Roman" panose="02020603050405020304" pitchFamily="18" charset="0"/>
              </a:rPr>
              <a:t> de communication</a:t>
            </a:r>
          </a:p>
          <a:p>
            <a:pPr>
              <a:lnSpc>
                <a:spcPct val="120000"/>
              </a:lnSpc>
              <a:buFont typeface="Wingdings" panose="05000000000000000000" pitchFamily="2" charset="2"/>
              <a:buChar char="ü"/>
            </a:pPr>
            <a:r>
              <a:rPr lang="en-CA" sz="2200" dirty="0">
                <a:latin typeface="Times New Roman" panose="02020603050405020304" pitchFamily="18" charset="0"/>
                <a:cs typeface="Times New Roman" panose="02020603050405020304" pitchFamily="18" charset="0"/>
              </a:rPr>
              <a:t>Crises </a:t>
            </a:r>
            <a:r>
              <a:rPr lang="en-CA" sz="2200" dirty="0" err="1">
                <a:latin typeface="Times New Roman" panose="02020603050405020304" pitchFamily="18" charset="0"/>
                <a:cs typeface="Times New Roman" panose="02020603050405020304" pitchFamily="18" charset="0"/>
              </a:rPr>
              <a:t>économiques</a:t>
            </a:r>
            <a:r>
              <a:rPr lang="en-CA" sz="2200" dirty="0">
                <a:latin typeface="Times New Roman" panose="02020603050405020304" pitchFamily="18" charset="0"/>
                <a:cs typeface="Times New Roman" panose="02020603050405020304" pitchFamily="18" charset="0"/>
              </a:rPr>
              <a:t> et politiques</a:t>
            </a:r>
          </a:p>
          <a:p>
            <a:pPr>
              <a:buFont typeface="Courier New" panose="02070309020205020404" pitchFamily="49" charset="0"/>
              <a:buChar char="o"/>
            </a:pPr>
            <a:endParaRPr lang="en-US" sz="2200" b="1" dirty="0">
              <a:latin typeface="Times New Roman" panose="02020603050405020304" pitchFamily="18" charset="0"/>
              <a:ea typeface="Roboto Condensed"/>
              <a:cs typeface="Times New Roman" panose="02020603050405020304" pitchFamily="18" charset="0"/>
              <a:sym typeface="Roboto Condensed"/>
            </a:endParaRPr>
          </a:p>
          <a:p>
            <a:pPr>
              <a:buFont typeface="Courier New" panose="02070309020205020404" pitchFamily="49" charset="0"/>
              <a:buChar char="o"/>
            </a:pPr>
            <a:endParaRPr lang="en-US" sz="2200" b="1" dirty="0">
              <a:latin typeface="Times New Roman" panose="02020603050405020304" pitchFamily="18" charset="0"/>
              <a:ea typeface="Roboto Condensed"/>
              <a:cs typeface="Times New Roman" panose="02020603050405020304" pitchFamily="18" charset="0"/>
              <a:sym typeface="Roboto Condensed"/>
            </a:endParaRPr>
          </a:p>
          <a:p>
            <a:pPr>
              <a:buFont typeface="Courier New" panose="02070309020205020404" pitchFamily="49" charset="0"/>
              <a:buChar char="o"/>
            </a:pPr>
            <a:endParaRPr lang="en-CA" sz="800" dirty="0">
              <a:latin typeface="Times New Roman" panose="02020603050405020304" pitchFamily="18" charset="0"/>
              <a:cs typeface="Times New Roman" panose="02020603050405020304" pitchFamily="18" charset="0"/>
            </a:endParaRPr>
          </a:p>
          <a:p>
            <a:pPr marL="0" indent="0">
              <a:buNone/>
            </a:pPr>
            <a:endParaRPr lang="en-CA" sz="8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83ED2D34-FC1F-64D1-4D16-1B30C6A73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74" b="13452"/>
          <a:stretch/>
        </p:blipFill>
        <p:spPr bwMode="auto">
          <a:xfrm>
            <a:off x="307734" y="922529"/>
            <a:ext cx="4052522" cy="5935471"/>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0682" y="269956"/>
            <a:ext cx="10982445" cy="1025922"/>
          </a:xfrm>
          <a:prstGeom prst="rect">
            <a:avLst/>
          </a:prstGeom>
        </p:spPr>
        <p:txBody>
          <a:bodyPr lIns="0" tIns="0" rIns="0" bIns="0" rtlCol="0" anchor="t">
            <a:spAutoFit/>
          </a:bodyPr>
          <a:lstStyle/>
          <a:p>
            <a:pPr algn="ctr">
              <a:lnSpc>
                <a:spcPts val="4000"/>
              </a:lnSpc>
            </a:pPr>
            <a:r>
              <a:rPr lang="en-US" sz="3334" b="1" dirty="0">
                <a:solidFill>
                  <a:srgbClr val="17161C"/>
                </a:solidFill>
                <a:latin typeface="Times New Roman" panose="02020603050405020304" pitchFamily="18" charset="0"/>
                <a:ea typeface="Asset"/>
                <a:cs typeface="Times New Roman" panose="02020603050405020304" pitchFamily="18" charset="0"/>
                <a:sym typeface="Asset"/>
              </a:rPr>
              <a:t>Qui a la </a:t>
            </a:r>
            <a:r>
              <a:rPr lang="en-US" sz="3334" b="1" dirty="0" err="1">
                <a:solidFill>
                  <a:srgbClr val="17161C"/>
                </a:solidFill>
                <a:latin typeface="Times New Roman" panose="02020603050405020304" pitchFamily="18" charset="0"/>
                <a:ea typeface="Asset"/>
                <a:cs typeface="Times New Roman" panose="02020603050405020304" pitchFamily="18" charset="0"/>
                <a:sym typeface="Asset"/>
              </a:rPr>
              <a:t>responsabilité</a:t>
            </a:r>
            <a:r>
              <a:rPr lang="en-US" sz="3334" b="1" dirty="0">
                <a:solidFill>
                  <a:srgbClr val="17161C"/>
                </a:solidFill>
                <a:latin typeface="Times New Roman" panose="02020603050405020304" pitchFamily="18" charset="0"/>
                <a:ea typeface="Asset"/>
                <a:cs typeface="Times New Roman" panose="02020603050405020304" pitchFamily="18" charset="0"/>
                <a:sym typeface="Asset"/>
              </a:rPr>
              <a:t> de </a:t>
            </a:r>
            <a:r>
              <a:rPr lang="en-US" sz="3334" b="1" dirty="0" err="1">
                <a:solidFill>
                  <a:srgbClr val="17161C"/>
                </a:solidFill>
                <a:latin typeface="Times New Roman" panose="02020603050405020304" pitchFamily="18" charset="0"/>
                <a:ea typeface="Asset"/>
                <a:cs typeface="Times New Roman" panose="02020603050405020304" pitchFamily="18" charset="0"/>
                <a:sym typeface="Asset"/>
              </a:rPr>
              <a:t>rétablir</a:t>
            </a:r>
            <a:r>
              <a:rPr lang="en-US" sz="3334" b="1" dirty="0">
                <a:solidFill>
                  <a:srgbClr val="17161C"/>
                </a:solidFill>
                <a:latin typeface="Times New Roman" panose="02020603050405020304" pitchFamily="18" charset="0"/>
                <a:ea typeface="Asset"/>
                <a:cs typeface="Times New Roman" panose="02020603050405020304" pitchFamily="18" charset="0"/>
                <a:sym typeface="Asset"/>
              </a:rPr>
              <a:t> la </a:t>
            </a:r>
            <a:r>
              <a:rPr lang="en-US" sz="3334" b="1" dirty="0" err="1">
                <a:solidFill>
                  <a:srgbClr val="17161C"/>
                </a:solidFill>
                <a:latin typeface="Times New Roman" panose="02020603050405020304" pitchFamily="18" charset="0"/>
                <a:ea typeface="Asset"/>
                <a:cs typeface="Times New Roman" panose="02020603050405020304" pitchFamily="18" charset="0"/>
                <a:sym typeface="Asset"/>
              </a:rPr>
              <a:t>paix</a:t>
            </a:r>
            <a:r>
              <a:rPr lang="en-US" sz="3334" b="1" dirty="0">
                <a:solidFill>
                  <a:srgbClr val="17161C"/>
                </a:solidFill>
                <a:latin typeface="Times New Roman" panose="02020603050405020304" pitchFamily="18" charset="0"/>
                <a:ea typeface="Asset"/>
                <a:cs typeface="Times New Roman" panose="02020603050405020304" pitchFamily="18" charset="0"/>
                <a:sym typeface="Asset"/>
              </a:rPr>
              <a:t> ?</a:t>
            </a:r>
          </a:p>
          <a:p>
            <a:pPr algn="ctr">
              <a:lnSpc>
                <a:spcPts val="4000"/>
              </a:lnSpc>
            </a:pPr>
            <a:endParaRPr lang="en-US" sz="3334" b="1" dirty="0">
              <a:solidFill>
                <a:srgbClr val="17161C"/>
              </a:solidFill>
              <a:latin typeface="Arial" panose="020B0604020202020204" pitchFamily="34" charset="0"/>
              <a:ea typeface="Asset"/>
              <a:cs typeface="Arial" panose="020B0604020202020204" pitchFamily="34" charset="0"/>
              <a:sym typeface="Asset"/>
            </a:endParaRPr>
          </a:p>
        </p:txBody>
      </p:sp>
      <p:sp>
        <p:nvSpPr>
          <p:cNvPr id="3" name="TextBox 3"/>
          <p:cNvSpPr txBox="1"/>
          <p:nvPr/>
        </p:nvSpPr>
        <p:spPr>
          <a:xfrm>
            <a:off x="853332" y="1902782"/>
            <a:ext cx="10939795" cy="4592604"/>
          </a:xfrm>
          <a:prstGeom prst="rect">
            <a:avLst/>
          </a:prstGeom>
        </p:spPr>
        <p:txBody>
          <a:bodyPr lIns="0" tIns="0" rIns="0" bIns="0" rtlCol="0" anchor="t">
            <a:spAutoFit/>
          </a:bodyPr>
          <a:lstStyle/>
          <a:p>
            <a:pPr marL="342900" indent="-342900">
              <a:lnSpc>
                <a:spcPts val="2986"/>
              </a:lnSpc>
              <a:buFont typeface="Wingdings" panose="05000000000000000000" pitchFamily="2" charset="2"/>
              <a:buChar char="Ø"/>
            </a:pPr>
            <a:endPar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endParaRPr>
          </a:p>
          <a:p>
            <a:pPr marL="342900" indent="-342900">
              <a:lnSpc>
                <a:spcPts val="2986"/>
              </a:lnSpc>
              <a:buFont typeface="Wingdings" panose="05000000000000000000" pitchFamily="2" charset="2"/>
              <a:buChar char="Ø"/>
            </a:pPr>
            <a:r>
              <a:rPr lang="fr-FR"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Constitution de 1945, l’ONU pour la science, l'éducation et la culture:</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les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guerres</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prennent</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naissance dans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l’esprit</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des hommes,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c’est</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dans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l’esprit</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des hommes que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doivent</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être</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élevées</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les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défenses</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de la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paix</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 </a:t>
            </a:r>
          </a:p>
          <a:p>
            <a:pPr>
              <a:lnSpc>
                <a:spcPts val="2986"/>
              </a:lnSpc>
            </a:pPr>
            <a:endPar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endParaRPr>
          </a:p>
          <a:p>
            <a:pPr marL="342900" indent="-342900">
              <a:lnSpc>
                <a:spcPts val="2986"/>
              </a:lnSpc>
              <a:buFont typeface="Wingdings" panose="05000000000000000000" pitchFamily="2" charset="2"/>
              <a:buChar char="Ø"/>
            </a:pP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Par consequent,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Nul</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ne doit se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sentir</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exclu</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de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cette</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action qui doit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pénétrer</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nos</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rues,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nos</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lieux</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de travail,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nos</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écoles, les milieux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sportifs</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les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lieux</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de </a:t>
            </a:r>
            <a:r>
              <a:rPr lang="en-US" sz="2133" dirty="0" err="1">
                <a:solidFill>
                  <a:srgbClr val="17161C"/>
                </a:solidFill>
                <a:latin typeface="Times New Roman" panose="02020603050405020304" pitchFamily="18" charset="0"/>
                <a:ea typeface="Roboto Condensed"/>
                <a:cs typeface="Times New Roman" panose="02020603050405020304" pitchFamily="18" charset="0"/>
                <a:sym typeface="Roboto Condensed"/>
              </a:rPr>
              <a:t>culte</a:t>
            </a:r>
            <a:r>
              <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p>
          <a:p>
            <a:pPr marL="342900" indent="-342900">
              <a:lnSpc>
                <a:spcPts val="2986"/>
              </a:lnSpc>
              <a:buFont typeface="Wingdings" panose="05000000000000000000" pitchFamily="2" charset="2"/>
              <a:buChar char="Ø"/>
            </a:pP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Il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existe</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aussi</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des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communautés</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des associations de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toute</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sorte</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des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mouvements</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d’inspiration</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religieuse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ou</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laïque</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qui,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oeuvrent</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pour le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changement</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et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posent</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les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fondements</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de la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paix</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d’aujourd’hui</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et de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demain</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p>
          <a:p>
            <a:pPr marL="342900" indent="-342900">
              <a:lnSpc>
                <a:spcPts val="2986"/>
              </a:lnSpc>
              <a:buFont typeface="Wingdings" panose="05000000000000000000" pitchFamily="2" charset="2"/>
              <a:buChar char="Ø"/>
            </a:pPr>
            <a:endPar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endParaRPr>
          </a:p>
          <a:p>
            <a:pPr marL="342900" indent="-342900">
              <a:lnSpc>
                <a:spcPts val="2986"/>
              </a:lnSpc>
              <a:buFont typeface="Wingdings" panose="05000000000000000000" pitchFamily="2" charset="2"/>
              <a:buChar char="Ø"/>
            </a:pP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C’est</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l’expérience</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directe</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de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notre</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Movement, le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mouvement</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 des </a:t>
            </a:r>
            <a:r>
              <a:rPr lang="en-US" sz="2400" dirty="0" err="1">
                <a:solidFill>
                  <a:srgbClr val="17161C"/>
                </a:solidFill>
                <a:latin typeface="Times New Roman" panose="02020603050405020304" pitchFamily="18" charset="0"/>
                <a:ea typeface="Roboto Condensed"/>
                <a:cs typeface="Times New Roman" panose="02020603050405020304" pitchFamily="18" charset="0"/>
                <a:sym typeface="Roboto Condensed"/>
              </a:rPr>
              <a:t>Focolari</a:t>
            </a:r>
            <a:r>
              <a:rPr lang="en-US" sz="2400" dirty="0">
                <a:solidFill>
                  <a:srgbClr val="17161C"/>
                </a:solidFill>
                <a:latin typeface="Times New Roman" panose="02020603050405020304" pitchFamily="18" charset="0"/>
                <a:ea typeface="Roboto Condensed"/>
                <a:cs typeface="Times New Roman" panose="02020603050405020304" pitchFamily="18" charset="0"/>
                <a:sym typeface="Roboto Condensed"/>
              </a:rPr>
              <a:t>.</a:t>
            </a:r>
            <a:endParaRPr lang="en-US" sz="2133" dirty="0">
              <a:solidFill>
                <a:srgbClr val="17161C"/>
              </a:solidFill>
              <a:latin typeface="Times New Roman" panose="02020603050405020304" pitchFamily="18" charset="0"/>
              <a:ea typeface="Roboto Condensed"/>
              <a:cs typeface="Times New Roman" panose="02020603050405020304" pitchFamily="18" charset="0"/>
              <a:sym typeface="Roboto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197B-37EA-5B4C-ECDD-B891A489FDA3}"/>
              </a:ext>
            </a:extLst>
          </p:cNvPr>
          <p:cNvSpPr>
            <a:spLocks noGrp="1"/>
          </p:cNvSpPr>
          <p:nvPr>
            <p:ph type="title"/>
          </p:nvPr>
        </p:nvSpPr>
        <p:spPr>
          <a:xfrm>
            <a:off x="899160" y="226423"/>
            <a:ext cx="10515600" cy="680494"/>
          </a:xfrm>
        </p:spPr>
        <p:txBody>
          <a:bodyPr>
            <a:normAutofit/>
          </a:bodyPr>
          <a:lstStyle/>
          <a:p>
            <a:pPr algn="ctr">
              <a:lnSpc>
                <a:spcPts val="4000"/>
              </a:lnSpc>
            </a:pPr>
            <a:r>
              <a:rPr lang="en-US" sz="4400" dirty="0">
                <a:solidFill>
                  <a:srgbClr val="17161C"/>
                </a:solidFill>
                <a:latin typeface="Times New Roman" panose="02020603050405020304" pitchFamily="18" charset="0"/>
                <a:ea typeface="Asset"/>
                <a:cs typeface="Times New Roman" panose="02020603050405020304" pitchFamily="18" charset="0"/>
                <a:sym typeface="Asset"/>
              </a:rPr>
              <a:t>Qui a la </a:t>
            </a:r>
            <a:r>
              <a:rPr lang="en-US" sz="4400" dirty="0" err="1">
                <a:solidFill>
                  <a:srgbClr val="17161C"/>
                </a:solidFill>
                <a:latin typeface="Times New Roman" panose="02020603050405020304" pitchFamily="18" charset="0"/>
                <a:ea typeface="Asset"/>
                <a:cs typeface="Times New Roman" panose="02020603050405020304" pitchFamily="18" charset="0"/>
                <a:sym typeface="Asset"/>
              </a:rPr>
              <a:t>responsabilité</a:t>
            </a:r>
            <a:r>
              <a:rPr lang="en-US" sz="4400" dirty="0">
                <a:solidFill>
                  <a:srgbClr val="17161C"/>
                </a:solidFill>
                <a:latin typeface="Times New Roman" panose="02020603050405020304" pitchFamily="18" charset="0"/>
                <a:ea typeface="Asset"/>
                <a:cs typeface="Times New Roman" panose="02020603050405020304" pitchFamily="18" charset="0"/>
                <a:sym typeface="Asset"/>
              </a:rPr>
              <a:t> de </a:t>
            </a:r>
            <a:r>
              <a:rPr lang="en-US" sz="4400" dirty="0" err="1">
                <a:solidFill>
                  <a:srgbClr val="17161C"/>
                </a:solidFill>
                <a:latin typeface="Times New Roman" panose="02020603050405020304" pitchFamily="18" charset="0"/>
                <a:ea typeface="Asset"/>
                <a:cs typeface="Times New Roman" panose="02020603050405020304" pitchFamily="18" charset="0"/>
                <a:sym typeface="Asset"/>
              </a:rPr>
              <a:t>rétablir</a:t>
            </a:r>
            <a:r>
              <a:rPr lang="en-US" sz="4400" dirty="0">
                <a:solidFill>
                  <a:srgbClr val="17161C"/>
                </a:solidFill>
                <a:latin typeface="Times New Roman" panose="02020603050405020304" pitchFamily="18" charset="0"/>
                <a:ea typeface="Asset"/>
                <a:cs typeface="Times New Roman" panose="02020603050405020304" pitchFamily="18" charset="0"/>
                <a:sym typeface="Asset"/>
              </a:rPr>
              <a:t> la </a:t>
            </a:r>
            <a:r>
              <a:rPr lang="en-US" sz="4400" dirty="0" err="1">
                <a:solidFill>
                  <a:srgbClr val="17161C"/>
                </a:solidFill>
                <a:latin typeface="Times New Roman" panose="02020603050405020304" pitchFamily="18" charset="0"/>
                <a:ea typeface="Asset"/>
                <a:cs typeface="Times New Roman" panose="02020603050405020304" pitchFamily="18" charset="0"/>
                <a:sym typeface="Asset"/>
              </a:rPr>
              <a:t>paix</a:t>
            </a:r>
            <a:r>
              <a:rPr lang="en-US" sz="4400" dirty="0">
                <a:solidFill>
                  <a:srgbClr val="17161C"/>
                </a:solidFill>
                <a:latin typeface="Times New Roman" panose="02020603050405020304" pitchFamily="18" charset="0"/>
                <a:ea typeface="Asset"/>
                <a:cs typeface="Times New Roman" panose="02020603050405020304" pitchFamily="18" charset="0"/>
                <a:sym typeface="Asset"/>
              </a:rPr>
              <a:t> ?</a:t>
            </a:r>
          </a:p>
        </p:txBody>
      </p:sp>
      <p:sp>
        <p:nvSpPr>
          <p:cNvPr id="3" name="Content Placeholder 2">
            <a:extLst>
              <a:ext uri="{FF2B5EF4-FFF2-40B4-BE49-F238E27FC236}">
                <a16:creationId xmlns:a16="http://schemas.microsoft.com/office/drawing/2014/main" id="{681A8855-375D-1EF3-4B60-8C5BE8D26DB1}"/>
              </a:ext>
            </a:extLst>
          </p:cNvPr>
          <p:cNvSpPr>
            <a:spLocks noGrp="1"/>
          </p:cNvSpPr>
          <p:nvPr>
            <p:ph idx="1"/>
          </p:nvPr>
        </p:nvSpPr>
        <p:spPr>
          <a:xfrm>
            <a:off x="838200" y="1010194"/>
            <a:ext cx="10515600" cy="5166769"/>
          </a:xfrm>
        </p:spPr>
        <p:txBody>
          <a:bodyPr>
            <a:normAutofit fontScale="92500" lnSpcReduction="10000"/>
          </a:bodyPr>
          <a:lstStyle/>
          <a:p>
            <a:pPr>
              <a:lnSpc>
                <a:spcPct val="150000"/>
              </a:lnSpc>
            </a:pPr>
            <a:r>
              <a:rPr lang="en-US" sz="2800" dirty="0">
                <a:solidFill>
                  <a:srgbClr val="17161C"/>
                </a:solidFill>
                <a:latin typeface="Times New Roman" panose="02020603050405020304" pitchFamily="18" charset="0"/>
                <a:ea typeface="Asset"/>
                <a:cs typeface="Times New Roman" panose="02020603050405020304" pitchFamily="18" charset="0"/>
                <a:sym typeface="Asset"/>
              </a:rPr>
              <a:t>Les débuts de </a:t>
            </a:r>
            <a:r>
              <a:rPr lang="en-US" sz="2800" dirty="0" err="1">
                <a:solidFill>
                  <a:srgbClr val="17161C"/>
                </a:solidFill>
                <a:latin typeface="Times New Roman" panose="02020603050405020304" pitchFamily="18" charset="0"/>
                <a:ea typeface="Asset"/>
                <a:cs typeface="Times New Roman" panose="02020603050405020304" pitchFamily="18" charset="0"/>
                <a:sym typeface="Asset"/>
              </a:rPr>
              <a:t>notre</a:t>
            </a:r>
            <a:r>
              <a:rPr lang="en-US" sz="2800" dirty="0">
                <a:solidFill>
                  <a:srgbClr val="17161C"/>
                </a:solidFill>
                <a:latin typeface="Times New Roman" panose="02020603050405020304" pitchFamily="18" charset="0"/>
                <a:ea typeface="Asset"/>
                <a:cs typeface="Times New Roman" panose="02020603050405020304" pitchFamily="18" charset="0"/>
                <a:sym typeface="Asset"/>
              </a:rPr>
              <a:t> </a:t>
            </a:r>
            <a:r>
              <a:rPr lang="en-US" sz="2800" dirty="0" err="1">
                <a:solidFill>
                  <a:srgbClr val="17161C"/>
                </a:solidFill>
                <a:latin typeface="Times New Roman" panose="02020603050405020304" pitchFamily="18" charset="0"/>
                <a:ea typeface="Asset"/>
                <a:cs typeface="Times New Roman" panose="02020603050405020304" pitchFamily="18" charset="0"/>
                <a:sym typeface="Asset"/>
              </a:rPr>
              <a:t>mouvement</a:t>
            </a:r>
            <a:r>
              <a:rPr lang="en-US" sz="2800" dirty="0">
                <a:solidFill>
                  <a:srgbClr val="17161C"/>
                </a:solidFill>
                <a:latin typeface="Times New Roman" panose="02020603050405020304" pitchFamily="18" charset="0"/>
                <a:ea typeface="Asset"/>
                <a:cs typeface="Times New Roman" panose="02020603050405020304" pitchFamily="18" charset="0"/>
                <a:sym typeface="Asset"/>
              </a:rPr>
              <a:t> : 1949 </a:t>
            </a:r>
            <a:r>
              <a:rPr lang="en-US" sz="2800" dirty="0" err="1">
                <a:solidFill>
                  <a:srgbClr val="17161C"/>
                </a:solidFill>
                <a:latin typeface="Times New Roman" panose="02020603050405020304" pitchFamily="18" charset="0"/>
                <a:ea typeface="Asset"/>
                <a:cs typeface="Times New Roman" panose="02020603050405020304" pitchFamily="18" charset="0"/>
                <a:sym typeface="Asset"/>
              </a:rPr>
              <a:t>c’était</a:t>
            </a:r>
            <a:r>
              <a:rPr lang="en-US" sz="2800" dirty="0">
                <a:solidFill>
                  <a:srgbClr val="17161C"/>
                </a:solidFill>
                <a:latin typeface="Times New Roman" panose="02020603050405020304" pitchFamily="18" charset="0"/>
                <a:ea typeface="Asset"/>
                <a:cs typeface="Times New Roman" panose="02020603050405020304" pitchFamily="18" charset="0"/>
                <a:sym typeface="Asset"/>
              </a:rPr>
              <a:t> la guerre......</a:t>
            </a:r>
          </a:p>
          <a:p>
            <a:pPr>
              <a:lnSpc>
                <a:spcPct val="150000"/>
              </a:lnSpc>
            </a:pPr>
            <a:r>
              <a:rPr lang="en-US" sz="2800" dirty="0">
                <a:solidFill>
                  <a:srgbClr val="17161C"/>
                </a:solidFill>
                <a:latin typeface="Times New Roman" panose="02020603050405020304" pitchFamily="18" charset="0"/>
                <a:ea typeface="Asset"/>
                <a:cs typeface="Times New Roman" panose="02020603050405020304" pitchFamily="18" charset="0"/>
                <a:sym typeface="Asset"/>
              </a:rPr>
              <a:t>Au </a:t>
            </a:r>
            <a:r>
              <a:rPr lang="en-US" sz="2800" dirty="0" err="1">
                <a:solidFill>
                  <a:srgbClr val="17161C"/>
                </a:solidFill>
                <a:latin typeface="Times New Roman" panose="02020603050405020304" pitchFamily="18" charset="0"/>
                <a:ea typeface="Asset"/>
                <a:cs typeface="Times New Roman" panose="02020603050405020304" pitchFamily="18" charset="0"/>
                <a:sym typeface="Asset"/>
              </a:rPr>
              <a:t>millieu</a:t>
            </a:r>
            <a:r>
              <a:rPr lang="en-US" sz="2800" dirty="0">
                <a:solidFill>
                  <a:srgbClr val="17161C"/>
                </a:solidFill>
                <a:latin typeface="Times New Roman" panose="02020603050405020304" pitchFamily="18" charset="0"/>
                <a:ea typeface="Asset"/>
                <a:cs typeface="Times New Roman" panose="02020603050405020304" pitchFamily="18" charset="0"/>
                <a:sym typeface="Asset"/>
              </a:rPr>
              <a:t> de la guerre...</a:t>
            </a:r>
            <a:r>
              <a:rPr lang="en-US" sz="2800" b="1" dirty="0">
                <a:solidFill>
                  <a:srgbClr val="17161C"/>
                </a:solidFill>
                <a:latin typeface="Times New Roman" panose="02020603050405020304" pitchFamily="18" charset="0"/>
                <a:ea typeface="Asset"/>
                <a:cs typeface="Times New Roman" panose="02020603050405020304" pitchFamily="18" charset="0"/>
                <a:sym typeface="Asset"/>
              </a:rPr>
              <a:t>Dieu, </a:t>
            </a:r>
            <a:r>
              <a:rPr lang="en-US" sz="2800" b="1" dirty="0" err="1">
                <a:solidFill>
                  <a:srgbClr val="17161C"/>
                </a:solidFill>
                <a:latin typeface="Times New Roman" panose="02020603050405020304" pitchFamily="18" charset="0"/>
                <a:ea typeface="Asset"/>
                <a:cs typeface="Times New Roman" panose="02020603050405020304" pitchFamily="18" charset="0"/>
                <a:sym typeface="Asset"/>
              </a:rPr>
              <a:t>l’amour</a:t>
            </a:r>
            <a:r>
              <a:rPr lang="en-US" sz="2800" b="1" dirty="0">
                <a:solidFill>
                  <a:srgbClr val="17161C"/>
                </a:solidFill>
                <a:latin typeface="Times New Roman" panose="02020603050405020304" pitchFamily="18" charset="0"/>
                <a:ea typeface="Asset"/>
                <a:cs typeface="Times New Roman" panose="02020603050405020304" pitchFamily="18" charset="0"/>
                <a:sym typeface="Asset"/>
              </a:rPr>
              <a:t>, </a:t>
            </a:r>
            <a:r>
              <a:rPr lang="en-US" sz="2800" b="1" dirty="0" err="1">
                <a:solidFill>
                  <a:srgbClr val="17161C"/>
                </a:solidFill>
                <a:latin typeface="Times New Roman" panose="02020603050405020304" pitchFamily="18" charset="0"/>
                <a:ea typeface="Asset"/>
                <a:cs typeface="Times New Roman" panose="02020603050405020304" pitchFamily="18" charset="0"/>
                <a:sym typeface="Asset"/>
              </a:rPr>
              <a:t>l’espérance</a:t>
            </a:r>
            <a:r>
              <a:rPr lang="en-US" sz="2800" dirty="0">
                <a:solidFill>
                  <a:srgbClr val="17161C"/>
                </a:solidFill>
                <a:latin typeface="Times New Roman" panose="02020603050405020304" pitchFamily="18" charset="0"/>
                <a:ea typeface="Asset"/>
                <a:cs typeface="Times New Roman" panose="02020603050405020304" pitchFamily="18" charset="0"/>
                <a:sym typeface="Asset"/>
              </a:rPr>
              <a:t>....</a:t>
            </a:r>
          </a:p>
          <a:p>
            <a:pPr>
              <a:lnSpc>
                <a:spcPct val="150000"/>
              </a:lnSpc>
              <a:buFont typeface="Wingdings" panose="05000000000000000000" pitchFamily="2" charset="2"/>
              <a:buChar char="ü"/>
            </a:pP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Grâce à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notre</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spiritualité</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d’unite</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aujourd’hui</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a:t>
            </a:r>
          </a:p>
          <a:p>
            <a:pPr>
              <a:lnSpc>
                <a:spcPct val="150000"/>
              </a:lnSpc>
              <a:buFont typeface="Courier New" panose="02070309020205020404" pitchFamily="49" charset="0"/>
              <a:buChar char="o"/>
            </a:pP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des hommes et des femmes de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toutes</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les nations du monde,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tentent</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d'être, dans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leur</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milieu, les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germes</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d'un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peuple</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nouveau, d'un monde de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paix</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plus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solidaire</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notamment</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des plus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faibles</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des plus pauvres, d'un monde plus uni. </a:t>
            </a:r>
          </a:p>
          <a:p>
            <a:pPr>
              <a:lnSpc>
                <a:spcPct val="150000"/>
              </a:lnSpc>
              <a:buFont typeface="Wingdings" panose="05000000000000000000" pitchFamily="2" charset="2"/>
              <a:buChar char="Ø"/>
            </a:pP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La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paix</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a:t>
            </a:r>
            <a:r>
              <a:rPr lang="en-US" sz="2799" dirty="0" err="1">
                <a:solidFill>
                  <a:srgbClr val="17161C"/>
                </a:solidFill>
                <a:latin typeface="Times New Roman" panose="02020603050405020304" pitchFamily="18" charset="0"/>
                <a:ea typeface="Roboto Condensed"/>
                <a:cs typeface="Times New Roman" panose="02020603050405020304" pitchFamily="18" charset="0"/>
                <a:sym typeface="Roboto Condensed"/>
              </a:rPr>
              <a:t>c’est</a:t>
            </a:r>
            <a:r>
              <a:rPr lang="en-US" sz="2799" dirty="0">
                <a:solidFill>
                  <a:srgbClr val="17161C"/>
                </a:solidFill>
                <a:latin typeface="Times New Roman" panose="02020603050405020304" pitchFamily="18" charset="0"/>
                <a:ea typeface="Roboto Condensed"/>
                <a:cs typeface="Times New Roman" panose="02020603050405020304" pitchFamily="18" charset="0"/>
                <a:sym typeface="Roboto Condensed"/>
              </a:rPr>
              <a:t> MOI/TOI/NOUS/TOUS</a:t>
            </a:r>
          </a:p>
          <a:p>
            <a:pPr>
              <a:buFont typeface="Wingdings" panose="05000000000000000000" pitchFamily="2" charset="2"/>
              <a:buChar char="ü"/>
            </a:pPr>
            <a:endParaRPr lang="en-US" sz="2800" dirty="0">
              <a:solidFill>
                <a:srgbClr val="17161C"/>
              </a:solidFill>
              <a:latin typeface="Asset"/>
              <a:ea typeface="Asset"/>
              <a:cs typeface="Asset"/>
              <a:sym typeface="Asset"/>
            </a:endParaRPr>
          </a:p>
          <a:p>
            <a:endParaRPr lang="en-CA" dirty="0"/>
          </a:p>
        </p:txBody>
      </p:sp>
    </p:spTree>
    <p:extLst>
      <p:ext uri="{BB962C8B-B14F-4D97-AF65-F5344CB8AC3E}">
        <p14:creationId xmlns:p14="http://schemas.microsoft.com/office/powerpoint/2010/main" val="99697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572493" y="238539"/>
            <a:ext cx="11018520" cy="1434415"/>
          </a:xfrm>
          <a:prstGeom prst="rect">
            <a:avLst/>
          </a:prstGeom>
        </p:spPr>
        <p:txBody>
          <a:bodyPr vert="horz" lIns="91440" tIns="45720" rIns="91440" bIns="45720" rtlCol="0" anchor="b">
            <a:normAutofit fontScale="85000" lnSpcReduction="10000"/>
          </a:bodyPr>
          <a:lstStyle/>
          <a:p>
            <a:pPr>
              <a:lnSpc>
                <a:spcPct val="90000"/>
              </a:lnSpc>
              <a:spcBef>
                <a:spcPct val="0"/>
              </a:spcBef>
              <a:spcAft>
                <a:spcPts val="600"/>
              </a:spcAft>
            </a:pPr>
            <a:endParaRPr lang="en-US" sz="4600" b="1" dirty="0">
              <a:latin typeface="Times New Roman" panose="02020603050405020304" pitchFamily="18" charset="0"/>
              <a:ea typeface="+mj-ea"/>
              <a:cs typeface="Times New Roman" panose="02020603050405020304" pitchFamily="18" charset="0"/>
              <a:sym typeface="Asset"/>
            </a:endParaRPr>
          </a:p>
          <a:p>
            <a:pPr>
              <a:lnSpc>
                <a:spcPct val="90000"/>
              </a:lnSpc>
              <a:spcBef>
                <a:spcPct val="0"/>
              </a:spcBef>
              <a:spcAft>
                <a:spcPts val="600"/>
              </a:spcAft>
            </a:pPr>
            <a:r>
              <a:rPr lang="en-US" sz="4600" b="1" dirty="0" err="1">
                <a:latin typeface="Times New Roman" panose="02020603050405020304" pitchFamily="18" charset="0"/>
                <a:ea typeface="+mj-ea"/>
                <a:cs typeface="Times New Roman" panose="02020603050405020304" pitchFamily="18" charset="0"/>
                <a:sym typeface="Asset"/>
              </a:rPr>
              <a:t>L’art</a:t>
            </a:r>
            <a:r>
              <a:rPr lang="en-US" sz="4600" b="1" dirty="0">
                <a:latin typeface="Times New Roman" panose="02020603050405020304" pitchFamily="18" charset="0"/>
                <a:ea typeface="+mj-ea"/>
                <a:cs typeface="Times New Roman" panose="02020603050405020304" pitchFamily="18" charset="0"/>
                <a:sym typeface="Asset"/>
              </a:rPr>
              <a:t> </a:t>
            </a:r>
            <a:r>
              <a:rPr lang="en-US" sz="4600" b="1" dirty="0" err="1">
                <a:latin typeface="Times New Roman" panose="02020603050405020304" pitchFamily="18" charset="0"/>
                <a:ea typeface="+mj-ea"/>
                <a:cs typeface="Times New Roman" panose="02020603050405020304" pitchFamily="18" charset="0"/>
                <a:sym typeface="Asset"/>
              </a:rPr>
              <a:t>d’Aimer</a:t>
            </a:r>
            <a:r>
              <a:rPr lang="en-US" sz="4600" b="1" dirty="0">
                <a:latin typeface="Times New Roman" panose="02020603050405020304" pitchFamily="18" charset="0"/>
                <a:ea typeface="+mj-ea"/>
                <a:cs typeface="Times New Roman" panose="02020603050405020304" pitchFamily="18" charset="0"/>
                <a:sym typeface="Asset"/>
              </a:rPr>
              <a:t> </a:t>
            </a:r>
            <a:r>
              <a:rPr lang="en-US" sz="4600" b="1" dirty="0" err="1">
                <a:latin typeface="Times New Roman" panose="02020603050405020304" pitchFamily="18" charset="0"/>
                <a:ea typeface="+mj-ea"/>
                <a:cs typeface="Times New Roman" panose="02020603050405020304" pitchFamily="18" charset="0"/>
                <a:sym typeface="Asset"/>
              </a:rPr>
              <a:t>une</a:t>
            </a:r>
            <a:r>
              <a:rPr lang="en-US" sz="4600" b="1" dirty="0">
                <a:latin typeface="Times New Roman" panose="02020603050405020304" pitchFamily="18" charset="0"/>
                <a:ea typeface="+mj-ea"/>
                <a:cs typeface="Times New Roman" panose="02020603050405020304" pitchFamily="18" charset="0"/>
                <a:sym typeface="Asset"/>
              </a:rPr>
              <a:t> solution pour </a:t>
            </a:r>
            <a:r>
              <a:rPr lang="en-US" sz="4600" b="1" dirty="0" err="1">
                <a:latin typeface="Times New Roman" panose="02020603050405020304" pitchFamily="18" charset="0"/>
                <a:ea typeface="+mj-ea"/>
                <a:cs typeface="Times New Roman" panose="02020603050405020304" pitchFamily="18" charset="0"/>
                <a:sym typeface="Asset"/>
              </a:rPr>
              <a:t>rétablir</a:t>
            </a:r>
            <a:r>
              <a:rPr lang="en-US" sz="4600" b="1" dirty="0">
                <a:latin typeface="Times New Roman" panose="02020603050405020304" pitchFamily="18" charset="0"/>
                <a:ea typeface="+mj-ea"/>
                <a:cs typeface="Times New Roman" panose="02020603050405020304" pitchFamily="18" charset="0"/>
                <a:sym typeface="Asset"/>
              </a:rPr>
              <a:t> la </a:t>
            </a:r>
            <a:r>
              <a:rPr lang="en-US" sz="4600" b="1" dirty="0" err="1">
                <a:latin typeface="Times New Roman" panose="02020603050405020304" pitchFamily="18" charset="0"/>
                <a:ea typeface="+mj-ea"/>
                <a:cs typeface="Times New Roman" panose="02020603050405020304" pitchFamily="18" charset="0"/>
                <a:sym typeface="Asset"/>
              </a:rPr>
              <a:t>paix</a:t>
            </a:r>
            <a:endParaRPr lang="en-US" sz="4600" b="1" dirty="0">
              <a:latin typeface="Times New Roman" panose="02020603050405020304" pitchFamily="18" charset="0"/>
              <a:ea typeface="+mj-ea"/>
              <a:cs typeface="Times New Roman" panose="02020603050405020304" pitchFamily="18" charset="0"/>
              <a:sym typeface="Asset"/>
            </a:endParaRPr>
          </a:p>
          <a:p>
            <a:pPr>
              <a:lnSpc>
                <a:spcPct val="90000"/>
              </a:lnSpc>
              <a:spcBef>
                <a:spcPct val="0"/>
              </a:spcBef>
              <a:spcAft>
                <a:spcPts val="600"/>
              </a:spcAft>
            </a:pPr>
            <a:endParaRPr lang="en-US" sz="4600" dirty="0">
              <a:latin typeface="Times New Roman" panose="02020603050405020304" pitchFamily="18" charset="0"/>
              <a:ea typeface="+mj-ea"/>
              <a:cs typeface="Times New Roman" panose="02020603050405020304" pitchFamily="18" charset="0"/>
              <a:sym typeface="Asset"/>
            </a:endParaRPr>
          </a:p>
        </p:txBody>
      </p:sp>
      <p:sp>
        <p:nvSpPr>
          <p:cNvPr id="207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572492" y="2071316"/>
            <a:ext cx="7464068" cy="4607868"/>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700" dirty="0" err="1">
                <a:latin typeface="Times New Roman" panose="02020603050405020304" pitchFamily="18" charset="0"/>
                <a:cs typeface="Times New Roman" panose="02020603050405020304" pitchFamily="18" charset="0"/>
                <a:sym typeface="Roboto Condensed"/>
              </a:rPr>
              <a:t>Selon</a:t>
            </a:r>
            <a:r>
              <a:rPr lang="en-US" sz="1700" dirty="0">
                <a:latin typeface="Times New Roman" panose="02020603050405020304" pitchFamily="18" charset="0"/>
                <a:cs typeface="Times New Roman" panose="02020603050405020304" pitchFamily="18" charset="0"/>
                <a:sym typeface="Roboto Condensed"/>
              </a:rPr>
              <a:t> Chiara qui tire </a:t>
            </a:r>
            <a:r>
              <a:rPr lang="en-US" sz="1700" dirty="0" err="1">
                <a:latin typeface="Times New Roman" panose="02020603050405020304" pitchFamily="18" charset="0"/>
                <a:cs typeface="Times New Roman" panose="02020603050405020304" pitchFamily="18" charset="0"/>
                <a:sym typeface="Roboto Condensed"/>
              </a:rPr>
              <a:t>toutes</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ses</a:t>
            </a:r>
            <a:r>
              <a:rPr lang="en-US" sz="1700" dirty="0">
                <a:latin typeface="Times New Roman" panose="02020603050405020304" pitchFamily="18" charset="0"/>
                <a:cs typeface="Times New Roman" panose="02020603050405020304" pitchFamily="18" charset="0"/>
                <a:sym typeface="Roboto Condensed"/>
              </a:rPr>
              <a:t> pensées des paroles de </a:t>
            </a:r>
            <a:r>
              <a:rPr lang="en-US" sz="1700" dirty="0" err="1">
                <a:latin typeface="Times New Roman" panose="02020603050405020304" pitchFamily="18" charset="0"/>
                <a:cs typeface="Times New Roman" panose="02020603050405020304" pitchFamily="18" charset="0"/>
                <a:sym typeface="Roboto Condensed"/>
              </a:rPr>
              <a:t>l’évangile</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l’une</a:t>
            </a:r>
            <a:r>
              <a:rPr lang="en-US" sz="1700" dirty="0">
                <a:latin typeface="Times New Roman" panose="02020603050405020304" pitchFamily="18" charset="0"/>
                <a:cs typeface="Times New Roman" panose="02020603050405020304" pitchFamily="18" charset="0"/>
                <a:sym typeface="Roboto Condensed"/>
              </a:rPr>
              <a:t> des choses et </a:t>
            </a:r>
            <a:r>
              <a:rPr lang="en-US" sz="1700" dirty="0" err="1">
                <a:latin typeface="Times New Roman" panose="02020603050405020304" pitchFamily="18" charset="0"/>
                <a:cs typeface="Times New Roman" panose="02020603050405020304" pitchFamily="18" charset="0"/>
                <a:sym typeface="Roboto Condensed"/>
              </a:rPr>
              <a:t>peut-être</a:t>
            </a:r>
            <a:r>
              <a:rPr lang="en-US" sz="1700" dirty="0">
                <a:latin typeface="Times New Roman" panose="02020603050405020304" pitchFamily="18" charset="0"/>
                <a:cs typeface="Times New Roman" panose="02020603050405020304" pitchFamily="18" charset="0"/>
                <a:sym typeface="Roboto Condensed"/>
              </a:rPr>
              <a:t> la plus </a:t>
            </a:r>
            <a:r>
              <a:rPr lang="en-US" sz="1700" dirty="0" err="1">
                <a:latin typeface="Times New Roman" panose="02020603050405020304" pitchFamily="18" charset="0"/>
                <a:cs typeface="Times New Roman" panose="02020603050405020304" pitchFamily="18" charset="0"/>
                <a:sym typeface="Roboto Condensed"/>
              </a:rPr>
              <a:t>importante</a:t>
            </a:r>
            <a:r>
              <a:rPr lang="en-US" sz="1700" dirty="0">
                <a:latin typeface="Times New Roman" panose="02020603050405020304" pitchFamily="18" charset="0"/>
                <a:cs typeface="Times New Roman" panose="02020603050405020304" pitchFamily="18" charset="0"/>
                <a:sym typeface="Roboto Condensed"/>
              </a:rPr>
              <a:t> capable de </a:t>
            </a:r>
            <a:r>
              <a:rPr lang="en-US" sz="1700" dirty="0" err="1">
                <a:latin typeface="Times New Roman" panose="02020603050405020304" pitchFamily="18" charset="0"/>
                <a:cs typeface="Times New Roman" panose="02020603050405020304" pitchFamily="18" charset="0"/>
                <a:sym typeface="Roboto Condensed"/>
              </a:rPr>
              <a:t>ramener</a:t>
            </a:r>
            <a:r>
              <a:rPr lang="en-US" sz="1700" dirty="0">
                <a:latin typeface="Times New Roman" panose="02020603050405020304" pitchFamily="18" charset="0"/>
                <a:cs typeface="Times New Roman" panose="02020603050405020304" pitchFamily="18" charset="0"/>
                <a:sym typeface="Roboto Condensed"/>
              </a:rPr>
              <a:t> la </a:t>
            </a:r>
            <a:r>
              <a:rPr lang="en-US" sz="1700" dirty="0" err="1">
                <a:latin typeface="Times New Roman" panose="02020603050405020304" pitchFamily="18" charset="0"/>
                <a:cs typeface="Times New Roman" panose="02020603050405020304" pitchFamily="18" charset="0"/>
                <a:sym typeface="Roboto Condensed"/>
              </a:rPr>
              <a:t>paix</a:t>
            </a:r>
            <a:r>
              <a:rPr lang="en-US" sz="1700" dirty="0">
                <a:latin typeface="Times New Roman" panose="02020603050405020304" pitchFamily="18" charset="0"/>
                <a:cs typeface="Times New Roman" panose="02020603050405020304" pitchFamily="18" charset="0"/>
                <a:sym typeface="Roboto Condensed"/>
              </a:rPr>
              <a:t> dans </a:t>
            </a:r>
            <a:r>
              <a:rPr lang="en-US" sz="1700" dirty="0" err="1">
                <a:latin typeface="Times New Roman" panose="02020603050405020304" pitchFamily="18" charset="0"/>
                <a:cs typeface="Times New Roman" panose="02020603050405020304" pitchFamily="18" charset="0"/>
                <a:sym typeface="Roboto Condensed"/>
              </a:rPr>
              <a:t>nos</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différents</a:t>
            </a:r>
            <a:r>
              <a:rPr lang="en-US" sz="1700" dirty="0">
                <a:latin typeface="Times New Roman" panose="02020603050405020304" pitchFamily="18" charset="0"/>
                <a:cs typeface="Times New Roman" panose="02020603050405020304" pitchFamily="18" charset="0"/>
                <a:sym typeface="Roboto Condensed"/>
              </a:rPr>
              <a:t> milieux de vie </a:t>
            </a:r>
            <a:r>
              <a:rPr lang="en-US" sz="1700" dirty="0" err="1">
                <a:latin typeface="Times New Roman" panose="02020603050405020304" pitchFamily="18" charset="0"/>
                <a:cs typeface="Times New Roman" panose="02020603050405020304" pitchFamily="18" charset="0"/>
                <a:sym typeface="Roboto Condensed"/>
              </a:rPr>
              <a:t>c’est</a:t>
            </a:r>
            <a:r>
              <a:rPr lang="en-US" sz="1700" dirty="0">
                <a:latin typeface="Times New Roman" panose="02020603050405020304" pitchFamily="18" charset="0"/>
                <a:cs typeface="Times New Roman" panose="02020603050405020304" pitchFamily="18" charset="0"/>
                <a:sym typeface="Roboto Condensed"/>
              </a:rPr>
              <a:t> </a:t>
            </a:r>
            <a:r>
              <a:rPr lang="en-US" sz="1700" b="1" dirty="0" err="1">
                <a:latin typeface="Times New Roman" panose="02020603050405020304" pitchFamily="18" charset="0"/>
                <a:cs typeface="Times New Roman" panose="02020603050405020304" pitchFamily="18" charset="0"/>
                <a:sym typeface="Roboto Condensed"/>
              </a:rPr>
              <a:t>l’amour</a:t>
            </a:r>
            <a:r>
              <a:rPr lang="en-US" sz="1700" dirty="0">
                <a:latin typeface="Times New Roman" panose="02020603050405020304" pitchFamily="18" charset="0"/>
                <a:cs typeface="Times New Roman" panose="02020603050405020304" pitchFamily="18" charset="0"/>
                <a:sym typeface="Roboto Condensed"/>
              </a:rPr>
              <a:t>. </a:t>
            </a:r>
          </a:p>
          <a:p>
            <a:pPr indent="-2286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sym typeface="Roboto Condensed"/>
            </a:endParaRPr>
          </a:p>
          <a:p>
            <a:pPr marL="285750"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sym typeface="Roboto Condensed"/>
              </a:rPr>
              <a:t>Aimer, </a:t>
            </a:r>
            <a:r>
              <a:rPr lang="en-US" sz="1700" dirty="0" err="1">
                <a:latin typeface="Times New Roman" panose="02020603050405020304" pitchFamily="18" charset="0"/>
                <a:cs typeface="Times New Roman" panose="02020603050405020304" pitchFamily="18" charset="0"/>
                <a:sym typeface="Roboto Condensed"/>
              </a:rPr>
              <a:t>comme</a:t>
            </a:r>
            <a:r>
              <a:rPr lang="en-US" sz="1700" dirty="0">
                <a:latin typeface="Times New Roman" panose="02020603050405020304" pitchFamily="18" charset="0"/>
                <a:cs typeface="Times New Roman" panose="02020603050405020304" pitchFamily="18" charset="0"/>
                <a:sym typeface="Roboto Condensed"/>
              </a:rPr>
              <a:t> le fait Dieu, </a:t>
            </a:r>
            <a:r>
              <a:rPr lang="en-US" sz="1700" dirty="0" err="1">
                <a:latin typeface="Times New Roman" panose="02020603050405020304" pitchFamily="18" charset="0"/>
                <a:cs typeface="Times New Roman" panose="02020603050405020304" pitchFamily="18" charset="0"/>
                <a:sym typeface="Roboto Condensed"/>
              </a:rPr>
              <a:t>tous</a:t>
            </a:r>
            <a:r>
              <a:rPr lang="en-US" sz="1700" dirty="0">
                <a:latin typeface="Times New Roman" panose="02020603050405020304" pitchFamily="18" charset="0"/>
                <a:cs typeface="Times New Roman" panose="02020603050405020304" pitchFamily="18" charset="0"/>
                <a:sym typeface="Roboto Condensed"/>
              </a:rPr>
              <a:t> les hommes sans exception. Il </a:t>
            </a:r>
            <a:r>
              <a:rPr lang="en-US" sz="1700" dirty="0" err="1">
                <a:latin typeface="Times New Roman" panose="02020603050405020304" pitchFamily="18" charset="0"/>
                <a:cs typeface="Times New Roman" panose="02020603050405020304" pitchFamily="18" charset="0"/>
                <a:sym typeface="Roboto Condensed"/>
              </a:rPr>
              <a:t>n’est</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donc</a:t>
            </a:r>
            <a:r>
              <a:rPr lang="en-US" sz="1700" dirty="0">
                <a:latin typeface="Times New Roman" panose="02020603050405020304" pitchFamily="18" charset="0"/>
                <a:cs typeface="Times New Roman" panose="02020603050405020304" pitchFamily="18" charset="0"/>
                <a:sym typeface="Roboto Condensed"/>
              </a:rPr>
              <a:t> pas question de </a:t>
            </a:r>
            <a:r>
              <a:rPr lang="en-US" sz="1700" dirty="0" err="1">
                <a:latin typeface="Times New Roman" panose="02020603050405020304" pitchFamily="18" charset="0"/>
                <a:cs typeface="Times New Roman" panose="02020603050405020304" pitchFamily="18" charset="0"/>
                <a:sym typeface="Roboto Condensed"/>
              </a:rPr>
              <a:t>considérer</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si</a:t>
            </a:r>
            <a:r>
              <a:rPr lang="en-US" sz="1700" dirty="0">
                <a:latin typeface="Times New Roman" panose="02020603050405020304" pitchFamily="18" charset="0"/>
                <a:cs typeface="Times New Roman" panose="02020603050405020304" pitchFamily="18" charset="0"/>
                <a:sym typeface="Roboto Condensed"/>
              </a:rPr>
              <a:t> un </a:t>
            </a:r>
            <a:r>
              <a:rPr lang="en-US" sz="1700" dirty="0" err="1">
                <a:latin typeface="Times New Roman" panose="02020603050405020304" pitchFamily="18" charset="0"/>
                <a:cs typeface="Times New Roman" panose="02020603050405020304" pitchFamily="18" charset="0"/>
                <a:sym typeface="Roboto Condensed"/>
              </a:rPr>
              <a:t>tel</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est</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sympathique</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ou</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antipathique</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s’il</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est</a:t>
            </a:r>
            <a:r>
              <a:rPr lang="en-US" sz="1700" dirty="0">
                <a:latin typeface="Times New Roman" panose="02020603050405020304" pitchFamily="18" charset="0"/>
                <a:cs typeface="Times New Roman" panose="02020603050405020304" pitchFamily="18" charset="0"/>
                <a:sym typeface="Roboto Condensed"/>
              </a:rPr>
              <a:t> beau </a:t>
            </a:r>
            <a:r>
              <a:rPr lang="en-US" sz="1700" dirty="0" err="1">
                <a:latin typeface="Times New Roman" panose="02020603050405020304" pitchFamily="18" charset="0"/>
                <a:cs typeface="Times New Roman" panose="02020603050405020304" pitchFamily="18" charset="0"/>
                <a:sym typeface="Roboto Condensed"/>
              </a:rPr>
              <a:t>ou</a:t>
            </a:r>
            <a:r>
              <a:rPr lang="en-US" sz="1700" dirty="0">
                <a:latin typeface="Times New Roman" panose="02020603050405020304" pitchFamily="18" charset="0"/>
                <a:cs typeface="Times New Roman" panose="02020603050405020304" pitchFamily="18" charset="0"/>
                <a:sym typeface="Roboto Condensed"/>
              </a:rPr>
              <a:t> laid, de ma </a:t>
            </a:r>
            <a:r>
              <a:rPr lang="en-US" sz="1700" dirty="0" err="1">
                <a:latin typeface="Times New Roman" panose="02020603050405020304" pitchFamily="18" charset="0"/>
                <a:cs typeface="Times New Roman" panose="02020603050405020304" pitchFamily="18" charset="0"/>
                <a:sym typeface="Roboto Condensed"/>
              </a:rPr>
              <a:t>patrie</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ou</a:t>
            </a:r>
            <a:r>
              <a:rPr lang="en-US" sz="1700" dirty="0">
                <a:latin typeface="Times New Roman" panose="02020603050405020304" pitchFamily="18" charset="0"/>
                <a:cs typeface="Times New Roman" panose="02020603050405020304" pitchFamily="18" charset="0"/>
                <a:sym typeface="Roboto Condensed"/>
              </a:rPr>
              <a:t> étranger, </a:t>
            </a:r>
            <a:r>
              <a:rPr lang="en-US" sz="1700" dirty="0" err="1">
                <a:latin typeface="Times New Roman" panose="02020603050405020304" pitchFamily="18" charset="0"/>
                <a:cs typeface="Times New Roman" panose="02020603050405020304" pitchFamily="18" charset="0"/>
                <a:sym typeface="Roboto Condensed"/>
              </a:rPr>
              <a:t>blanc</a:t>
            </a:r>
            <a:r>
              <a:rPr lang="en-US" sz="1700" dirty="0">
                <a:latin typeface="Times New Roman" panose="02020603050405020304" pitchFamily="18" charset="0"/>
                <a:cs typeface="Times New Roman" panose="02020603050405020304" pitchFamily="18" charset="0"/>
                <a:sym typeface="Roboto Condensed"/>
              </a:rPr>
              <a:t>, noir </a:t>
            </a:r>
            <a:r>
              <a:rPr lang="en-US" sz="1700" dirty="0" err="1">
                <a:latin typeface="Times New Roman" panose="02020603050405020304" pitchFamily="18" charset="0"/>
                <a:cs typeface="Times New Roman" panose="02020603050405020304" pitchFamily="18" charset="0"/>
                <a:sym typeface="Roboto Condensed"/>
              </a:rPr>
              <a:t>ou</a:t>
            </a:r>
            <a:r>
              <a:rPr lang="en-US" sz="1700" dirty="0">
                <a:latin typeface="Times New Roman" panose="02020603050405020304" pitchFamily="18" charset="0"/>
                <a:cs typeface="Times New Roman" panose="02020603050405020304" pitchFamily="18" charset="0"/>
                <a:sym typeface="Roboto Condensed"/>
              </a:rPr>
              <a:t> jaune, </a:t>
            </a:r>
            <a:r>
              <a:rPr lang="en-US" sz="1700" dirty="0" err="1">
                <a:latin typeface="Times New Roman" panose="02020603050405020304" pitchFamily="18" charset="0"/>
                <a:cs typeface="Times New Roman" panose="02020603050405020304" pitchFamily="18" charset="0"/>
                <a:sym typeface="Roboto Condensed"/>
              </a:rPr>
              <a:t>européen</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ou</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américain</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africain</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ou</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asiatique</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chrétien</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ou</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juif</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musulman</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ou</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hindou</a:t>
            </a:r>
            <a:r>
              <a:rPr lang="en-US" sz="1700" dirty="0">
                <a:latin typeface="Times New Roman" panose="02020603050405020304" pitchFamily="18" charset="0"/>
                <a:cs typeface="Times New Roman" panose="02020603050405020304" pitchFamily="18" charset="0"/>
                <a:sym typeface="Roboto Condensed"/>
              </a:rPr>
              <a:t>…</a:t>
            </a:r>
          </a:p>
          <a:p>
            <a:pPr indent="-2286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sym typeface="Roboto Condensed"/>
            </a:endParaRPr>
          </a:p>
          <a:p>
            <a:pPr marL="285750"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sym typeface="Roboto Condensed"/>
              </a:rPr>
              <a:t>Au </a:t>
            </a:r>
            <a:r>
              <a:rPr lang="en-US" sz="1700" dirty="0" err="1">
                <a:latin typeface="Times New Roman" panose="02020603050405020304" pitchFamily="18" charset="0"/>
                <a:cs typeface="Times New Roman" panose="02020603050405020304" pitchFamily="18" charset="0"/>
                <a:sym typeface="Roboto Condensed"/>
              </a:rPr>
              <a:t>chrétien</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notamment</a:t>
            </a:r>
            <a:r>
              <a:rPr lang="en-US" sz="1700" dirty="0">
                <a:latin typeface="Times New Roman" panose="02020603050405020304" pitchFamily="18" charset="0"/>
                <a:cs typeface="Times New Roman" panose="02020603050405020304" pitchFamily="18" charset="0"/>
                <a:sym typeface="Roboto Condensed"/>
              </a:rPr>
              <a:t>, il </a:t>
            </a:r>
            <a:r>
              <a:rPr lang="en-US" sz="1700" dirty="0" err="1">
                <a:latin typeface="Times New Roman" panose="02020603050405020304" pitchFamily="18" charset="0"/>
                <a:cs typeface="Times New Roman" panose="02020603050405020304" pitchFamily="18" charset="0"/>
                <a:sym typeface="Roboto Condensed"/>
              </a:rPr>
              <a:t>est</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demandé</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d’aimer</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chaque</a:t>
            </a:r>
            <a:r>
              <a:rPr lang="en-US" sz="1700" dirty="0">
                <a:latin typeface="Times New Roman" panose="02020603050405020304" pitchFamily="18" charset="0"/>
                <a:cs typeface="Times New Roman" panose="02020603050405020304" pitchFamily="18" charset="0"/>
                <a:sym typeface="Roboto Condensed"/>
              </a:rPr>
              <a:t> homme car </a:t>
            </a:r>
            <a:r>
              <a:rPr lang="en-US" sz="1700" dirty="0" err="1">
                <a:latin typeface="Times New Roman" panose="02020603050405020304" pitchFamily="18" charset="0"/>
                <a:cs typeface="Times New Roman" panose="02020603050405020304" pitchFamily="18" charset="0"/>
                <a:sym typeface="Roboto Condensed"/>
              </a:rPr>
              <a:t>en</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chaque</a:t>
            </a:r>
            <a:r>
              <a:rPr lang="en-US" sz="1700" dirty="0">
                <a:latin typeface="Times New Roman" panose="02020603050405020304" pitchFamily="18" charset="0"/>
                <a:cs typeface="Times New Roman" panose="02020603050405020304" pitchFamily="18" charset="0"/>
                <a:sym typeface="Roboto Condensed"/>
              </a:rPr>
              <a:t> homme </a:t>
            </a:r>
            <a:r>
              <a:rPr lang="en-US" sz="1700" dirty="0" err="1">
                <a:latin typeface="Times New Roman" panose="02020603050405020304" pitchFamily="18" charset="0"/>
                <a:cs typeface="Times New Roman" panose="02020603050405020304" pitchFamily="18" charset="0"/>
                <a:sym typeface="Roboto Condensed"/>
              </a:rPr>
              <a:t>c’est</a:t>
            </a:r>
            <a:r>
              <a:rPr lang="en-US" sz="1700" dirty="0">
                <a:latin typeface="Times New Roman" panose="02020603050405020304" pitchFamily="18" charset="0"/>
                <a:cs typeface="Times New Roman" panose="02020603050405020304" pitchFamily="18" charset="0"/>
                <a:sym typeface="Roboto Condensed"/>
              </a:rPr>
              <a:t> le Christ que </a:t>
            </a:r>
            <a:r>
              <a:rPr lang="en-US" sz="1700" dirty="0" err="1">
                <a:latin typeface="Times New Roman" panose="02020603050405020304" pitchFamily="18" charset="0"/>
                <a:cs typeface="Times New Roman" panose="02020603050405020304" pitchFamily="18" charset="0"/>
                <a:sym typeface="Roboto Condensed"/>
              </a:rPr>
              <a:t>l’on</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aime</a:t>
            </a:r>
            <a:r>
              <a:rPr lang="en-US" sz="1700" dirty="0">
                <a:latin typeface="Times New Roman" panose="02020603050405020304" pitchFamily="18" charset="0"/>
                <a:cs typeface="Times New Roman" panose="02020603050405020304" pitchFamily="18" charset="0"/>
                <a:sym typeface="Roboto Condensed"/>
              </a:rPr>
              <a:t>. Il nous </a:t>
            </a:r>
            <a:r>
              <a:rPr lang="en-US" sz="1700" dirty="0" err="1">
                <a:latin typeface="Times New Roman" panose="02020603050405020304" pitchFamily="18" charset="0"/>
                <a:cs typeface="Times New Roman" panose="02020603050405020304" pitchFamily="18" charset="0"/>
                <a:sym typeface="Roboto Condensed"/>
              </a:rPr>
              <a:t>dira</a:t>
            </a:r>
            <a:r>
              <a:rPr lang="en-US" sz="1700" dirty="0">
                <a:latin typeface="Times New Roman" panose="02020603050405020304" pitchFamily="18" charset="0"/>
                <a:cs typeface="Times New Roman" panose="02020603050405020304" pitchFamily="18" charset="0"/>
                <a:sym typeface="Roboto Condensed"/>
              </a:rPr>
              <a:t> un jour : “ </a:t>
            </a:r>
            <a:r>
              <a:rPr lang="en-US" sz="1700" dirty="0" err="1">
                <a:latin typeface="Times New Roman" panose="02020603050405020304" pitchFamily="18" charset="0"/>
                <a:cs typeface="Times New Roman" panose="02020603050405020304" pitchFamily="18" charset="0"/>
                <a:sym typeface="Roboto Condensed"/>
              </a:rPr>
              <a:t>C’est</a:t>
            </a:r>
            <a:r>
              <a:rPr lang="en-US" sz="1700" dirty="0">
                <a:latin typeface="Times New Roman" panose="02020603050405020304" pitchFamily="18" charset="0"/>
                <a:cs typeface="Times New Roman" panose="02020603050405020304" pitchFamily="18" charset="0"/>
                <a:sym typeface="Roboto Condensed"/>
              </a:rPr>
              <a:t> à </a:t>
            </a:r>
            <a:r>
              <a:rPr lang="en-US" sz="1700" dirty="0" err="1">
                <a:latin typeface="Times New Roman" panose="02020603050405020304" pitchFamily="18" charset="0"/>
                <a:cs typeface="Times New Roman" panose="02020603050405020304" pitchFamily="18" charset="0"/>
                <a:sym typeface="Roboto Condensed"/>
              </a:rPr>
              <a:t>moi</a:t>
            </a:r>
            <a:r>
              <a:rPr lang="en-US" sz="1700" dirty="0">
                <a:latin typeface="Times New Roman" panose="02020603050405020304" pitchFamily="18" charset="0"/>
                <a:cs typeface="Times New Roman" panose="02020603050405020304" pitchFamily="18" charset="0"/>
                <a:sym typeface="Roboto Condensed"/>
              </a:rPr>
              <a:t> que </a:t>
            </a:r>
            <a:r>
              <a:rPr lang="en-US" sz="1700" dirty="0" err="1">
                <a:latin typeface="Times New Roman" panose="02020603050405020304" pitchFamily="18" charset="0"/>
                <a:cs typeface="Times New Roman" panose="02020603050405020304" pitchFamily="18" charset="0"/>
                <a:sym typeface="Roboto Condensed"/>
              </a:rPr>
              <a:t>vous</a:t>
            </a:r>
            <a:r>
              <a:rPr lang="en-US" sz="1700" dirty="0">
                <a:latin typeface="Times New Roman" panose="02020603050405020304" pitchFamily="18" charset="0"/>
                <a:cs typeface="Times New Roman" panose="02020603050405020304" pitchFamily="18" charset="0"/>
                <a:sym typeface="Roboto Condensed"/>
              </a:rPr>
              <a:t> </a:t>
            </a:r>
            <a:r>
              <a:rPr lang="en-US" sz="1700" dirty="0" err="1">
                <a:latin typeface="Times New Roman" panose="02020603050405020304" pitchFamily="18" charset="0"/>
                <a:cs typeface="Times New Roman" panose="02020603050405020304" pitchFamily="18" charset="0"/>
                <a:sym typeface="Roboto Condensed"/>
              </a:rPr>
              <a:t>l’avez</a:t>
            </a:r>
            <a:r>
              <a:rPr lang="en-US" sz="1700" dirty="0">
                <a:latin typeface="Times New Roman" panose="02020603050405020304" pitchFamily="18" charset="0"/>
                <a:cs typeface="Times New Roman" panose="02020603050405020304" pitchFamily="18" charset="0"/>
                <a:sym typeface="Roboto Condensed"/>
              </a:rPr>
              <a:t> fait ” (cf. Mt 25,40).</a:t>
            </a:r>
          </a:p>
          <a:p>
            <a:pPr indent="-2286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sym typeface="Roboto Condensed"/>
            </a:endParaRPr>
          </a:p>
        </p:txBody>
      </p:sp>
      <p:pic>
        <p:nvPicPr>
          <p:cNvPr id="2050" name="Picture 2" descr="Cube of love">
            <a:extLst>
              <a:ext uri="{FF2B5EF4-FFF2-40B4-BE49-F238E27FC236}">
                <a16:creationId xmlns:a16="http://schemas.microsoft.com/office/drawing/2014/main" id="{57D8DCDE-B365-A67D-3C79-87A5D74E3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4" r="-3" b="-3"/>
          <a:stretch/>
        </p:blipFill>
        <p:spPr bwMode="auto">
          <a:xfrm>
            <a:off x="8250936" y="2203782"/>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6534</TotalTime>
  <Words>1932</Words>
  <Application>Microsoft Office PowerPoint</Application>
  <PresentationFormat>Widescreen</PresentationFormat>
  <Paragraphs>151</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Aptos Display</vt:lpstr>
      <vt:lpstr>Arial</vt:lpstr>
      <vt:lpstr>Asset</vt:lpstr>
      <vt:lpstr>Calibri</vt:lpstr>
      <vt:lpstr>Courier New</vt:lpstr>
      <vt:lpstr>Roboto Condensed</vt:lpstr>
      <vt:lpstr>Times New Roman</vt:lpstr>
      <vt:lpstr>Wingdings</vt:lpstr>
      <vt:lpstr>Office Theme</vt:lpstr>
      <vt:lpstr>Mariapolis 2024</vt:lpstr>
      <vt:lpstr>La famille</vt:lpstr>
      <vt:lpstr> La Communauté </vt:lpstr>
      <vt:lpstr>            Qu’est ce que la paix</vt:lpstr>
      <vt:lpstr>Situation de la paix aujourd’hui </vt:lpstr>
      <vt:lpstr>Les sources et les raisons de conflits </vt:lpstr>
      <vt:lpstr>PowerPoint Presentation</vt:lpstr>
      <vt:lpstr>Qui a la responsabilité de rétablir la paix ?</vt:lpstr>
      <vt:lpstr>PowerPoint Presentation</vt:lpstr>
      <vt:lpstr>PowerPoint Presentation</vt:lpstr>
      <vt:lpstr>La paix en famille</vt:lpstr>
      <vt:lpstr>La paix en famille</vt:lpstr>
      <vt:lpstr>Message du pape aux familles</vt:lpstr>
      <vt:lpstr>La paix en Communaute</vt:lpstr>
      <vt:lpstr>La paix en Communaute</vt:lpstr>
      <vt:lpstr>L’heritage de Chiara</vt:lpstr>
      <vt:lpstr>“La paix n’est pas un vain mot mais un comportement”. Pr.Félix Houphouët Boigny </vt:lpstr>
      <vt:lpstr>Prier les uns pour les autres pour la paix</vt:lpstr>
      <vt:lpstr>Video sur la paix( 3min.15)</vt:lpstr>
    </vt:vector>
  </TitlesOfParts>
  <Company>Canadian Institute for Health Information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Mariapolis 2024</dc:title>
  <dc:creator>Noel Naba</dc:creator>
  <cp:lastModifiedBy>Noel Naba</cp:lastModifiedBy>
  <cp:revision>152</cp:revision>
  <dcterms:created xsi:type="dcterms:W3CDTF">2024-07-04T22:15:58Z</dcterms:created>
  <dcterms:modified xsi:type="dcterms:W3CDTF">2024-08-10T15:21:42Z</dcterms:modified>
</cp:coreProperties>
</file>